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2"/>
  </p:sldMasterIdLst>
  <p:notesMasterIdLst>
    <p:notesMasterId r:id="rId32"/>
  </p:notesMasterIdLst>
  <p:handoutMasterIdLst>
    <p:handoutMasterId r:id="rId33"/>
  </p:handoutMasterIdLst>
  <p:sldIdLst>
    <p:sldId id="256" r:id="rId3"/>
    <p:sldId id="301" r:id="rId4"/>
    <p:sldId id="266" r:id="rId5"/>
    <p:sldId id="302" r:id="rId6"/>
    <p:sldId id="305" r:id="rId7"/>
    <p:sldId id="303" r:id="rId8"/>
    <p:sldId id="269" r:id="rId9"/>
    <p:sldId id="270" r:id="rId10"/>
    <p:sldId id="271" r:id="rId11"/>
    <p:sldId id="273" r:id="rId12"/>
    <p:sldId id="272" r:id="rId13"/>
    <p:sldId id="299" r:id="rId14"/>
    <p:sldId id="278" r:id="rId15"/>
    <p:sldId id="282" r:id="rId16"/>
    <p:sldId id="277" r:id="rId17"/>
    <p:sldId id="280" r:id="rId18"/>
    <p:sldId id="281" r:id="rId19"/>
    <p:sldId id="274" r:id="rId20"/>
    <p:sldId id="283" r:id="rId21"/>
    <p:sldId id="285" r:id="rId22"/>
    <p:sldId id="286" r:id="rId23"/>
    <p:sldId id="287" r:id="rId24"/>
    <p:sldId id="288" r:id="rId25"/>
    <p:sldId id="290" r:id="rId26"/>
    <p:sldId id="291" r:id="rId27"/>
    <p:sldId id="289" r:id="rId28"/>
    <p:sldId id="295" r:id="rId29"/>
    <p:sldId id="292" r:id="rId30"/>
    <p:sldId id="294" r:id="rId31"/>
  </p:sldIdLst>
  <p:sldSz cx="9144000" cy="6858000" type="screen4x3"/>
  <p:notesSz cx="7053263" cy="9356725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0099FF"/>
    <a:srgbClr val="00FFCC"/>
    <a:srgbClr val="00CC99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26" autoAdjust="0"/>
    <p:restoredTop sz="90751" autoAdjust="0"/>
  </p:normalViewPr>
  <p:slideViewPr>
    <p:cSldViewPr snapToGrid="0">
      <p:cViewPr varScale="1">
        <p:scale>
          <a:sx n="106" d="100"/>
          <a:sy n="106" d="100"/>
        </p:scale>
        <p:origin x="13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98"/>
    </p:cViewPr>
  </p:sorterViewPr>
  <p:notesViewPr>
    <p:cSldViewPr snapToGrid="0">
      <p:cViewPr varScale="1">
        <p:scale>
          <a:sx n="88" d="100"/>
          <a:sy n="88" d="100"/>
        </p:scale>
        <p:origin x="296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ELL Student Enrollement in Texas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LepCatStateState15state!$T$1</c:f>
              <c:strCache>
                <c:ptCount val="1"/>
                <c:pt idx="0">
                  <c:v>Total State ELL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LepCatStateState15state!$C$2:$C$3</c:f>
              <c:numCache>
                <c:formatCode>General</c:formatCode>
                <c:ptCount val="2"/>
                <c:pt idx="0">
                  <c:v>2015</c:v>
                </c:pt>
                <c:pt idx="1">
                  <c:v>2014</c:v>
                </c:pt>
              </c:numCache>
            </c:numRef>
          </c:cat>
          <c:val>
            <c:numRef>
              <c:f>LepCatStateState15state!$T$2:$T$3</c:f>
              <c:numCache>
                <c:formatCode>General</c:formatCode>
                <c:ptCount val="2"/>
                <c:pt idx="0">
                  <c:v>949074</c:v>
                </c:pt>
                <c:pt idx="1">
                  <c:v>900476</c:v>
                </c:pt>
              </c:numCache>
            </c:numRef>
          </c:val>
        </c:ser>
        <c:ser>
          <c:idx val="1"/>
          <c:order val="1"/>
          <c:tx>
            <c:strRef>
              <c:f>LepCatStateState15state!$U$1</c:f>
              <c:strCache>
                <c:ptCount val="1"/>
                <c:pt idx="0">
                  <c:v>Total Non ELL</c:v>
                </c:pt>
              </c:strCache>
            </c:strRef>
          </c:tx>
          <c:spPr>
            <a:solidFill>
              <a:srgbClr val="BBE0E3">
                <a:lumMod val="50000"/>
              </a:srgb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LepCatStateState15state!$C$2:$C$3</c:f>
              <c:numCache>
                <c:formatCode>General</c:formatCode>
                <c:ptCount val="2"/>
                <c:pt idx="0">
                  <c:v>2015</c:v>
                </c:pt>
                <c:pt idx="1">
                  <c:v>2014</c:v>
                </c:pt>
              </c:numCache>
            </c:numRef>
          </c:cat>
          <c:val>
            <c:numRef>
              <c:f>LepCatStateState15state!$U$2:$U$3</c:f>
              <c:numCache>
                <c:formatCode>#,##0</c:formatCode>
                <c:ptCount val="2"/>
                <c:pt idx="0">
                  <c:v>4282991</c:v>
                </c:pt>
                <c:pt idx="1">
                  <c:v>4251449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4162592"/>
        <c:axId val="94162984"/>
        <c:axId val="0"/>
      </c:bar3DChart>
      <c:catAx>
        <c:axId val="94162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4162984"/>
        <c:crosses val="autoZero"/>
        <c:auto val="1"/>
        <c:lblAlgn val="ctr"/>
        <c:lblOffset val="100"/>
        <c:noMultiLvlLbl val="0"/>
      </c:catAx>
      <c:valAx>
        <c:axId val="94162984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416259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ELL</a:t>
            </a:r>
            <a:r>
              <a:rPr lang="en-US" baseline="0" dirty="0" smtClean="0"/>
              <a:t> Student Enrollment in Region One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Non ELL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273212</c:v>
                </c:pt>
                <c:pt idx="1">
                  <c:v>269207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ELL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149297</c:v>
                </c:pt>
                <c:pt idx="1">
                  <c:v>154714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4163768"/>
        <c:axId val="94164160"/>
        <c:axId val="0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Column1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  <a:sp3d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2014</c:v>
                      </c:pt>
                      <c:pt idx="1">
                        <c:v>2015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Sheet1!$D$2:$D$5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</c15:ser>
            </c15:filteredBarSeries>
          </c:ext>
        </c:extLst>
      </c:bar3DChart>
      <c:catAx>
        <c:axId val="94163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164160"/>
        <c:crosses val="autoZero"/>
        <c:auto val="1"/>
        <c:lblAlgn val="ctr"/>
        <c:lblOffset val="100"/>
        <c:noMultiLvlLbl val="0"/>
      </c:catAx>
      <c:valAx>
        <c:axId val="94164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163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BC9DC2-BE95-4F5A-81D4-F82F50AF8D41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D17AAA-8F2B-4D51-B979-69569C980DBD}">
      <dgm:prSet phldrT="[Text]"/>
      <dgm:spPr/>
      <dgm:t>
        <a:bodyPr/>
        <a:lstStyle/>
        <a:p>
          <a:r>
            <a:rPr lang="en-US" dirty="0" smtClean="0"/>
            <a:t>Speaking</a:t>
          </a:r>
          <a:endParaRPr lang="en-US" dirty="0"/>
        </a:p>
      </dgm:t>
    </dgm:pt>
    <dgm:pt modelId="{2D5A1DC3-5CE1-429C-8A68-1F4343C8D2F5}" type="parTrans" cxnId="{EAA55FB0-C0CB-4085-91F4-59F99492EFDD}">
      <dgm:prSet/>
      <dgm:spPr/>
      <dgm:t>
        <a:bodyPr/>
        <a:lstStyle/>
        <a:p>
          <a:endParaRPr lang="en-US"/>
        </a:p>
      </dgm:t>
    </dgm:pt>
    <dgm:pt modelId="{7A423ECC-4501-4112-8D1B-D48CF524BD51}" type="sibTrans" cxnId="{EAA55FB0-C0CB-4085-91F4-59F99492EFDD}">
      <dgm:prSet/>
      <dgm:spPr/>
      <dgm:t>
        <a:bodyPr/>
        <a:lstStyle/>
        <a:p>
          <a:endParaRPr lang="en-US"/>
        </a:p>
      </dgm:t>
    </dgm:pt>
    <dgm:pt modelId="{B9A73D6D-DB98-4E45-BB82-925EEAE91662}">
      <dgm:prSet phldrT="[Text]"/>
      <dgm:spPr/>
      <dgm:t>
        <a:bodyPr/>
        <a:lstStyle/>
        <a:p>
          <a:r>
            <a:rPr lang="en-US" dirty="0" smtClean="0"/>
            <a:t>Reading</a:t>
          </a:r>
          <a:endParaRPr lang="en-US" dirty="0"/>
        </a:p>
      </dgm:t>
    </dgm:pt>
    <dgm:pt modelId="{3D87A3A9-2265-4B01-97DC-EC4F092CDDC5}" type="parTrans" cxnId="{A38ACCB0-CEB2-484E-9C60-5B1E49BBE9FA}">
      <dgm:prSet/>
      <dgm:spPr/>
      <dgm:t>
        <a:bodyPr/>
        <a:lstStyle/>
        <a:p>
          <a:endParaRPr lang="en-US"/>
        </a:p>
      </dgm:t>
    </dgm:pt>
    <dgm:pt modelId="{FB6041D8-E034-4FCB-958D-D895D77C7E2C}" type="sibTrans" cxnId="{A38ACCB0-CEB2-484E-9C60-5B1E49BBE9FA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FB89F31D-C614-4C3A-8EA4-9400745DEAF4}">
      <dgm:prSet phldrT="[Text]"/>
      <dgm:spPr/>
      <dgm:t>
        <a:bodyPr/>
        <a:lstStyle/>
        <a:p>
          <a:r>
            <a:rPr lang="en-US" dirty="0" smtClean="0"/>
            <a:t>Writing</a:t>
          </a:r>
          <a:endParaRPr lang="en-US" dirty="0"/>
        </a:p>
      </dgm:t>
    </dgm:pt>
    <dgm:pt modelId="{F3B06089-6BBF-4A27-966B-2FE8F687EF45}" type="parTrans" cxnId="{CA7BD40F-DE43-436D-9C05-31EEB89CFF4B}">
      <dgm:prSet/>
      <dgm:spPr/>
      <dgm:t>
        <a:bodyPr/>
        <a:lstStyle/>
        <a:p>
          <a:endParaRPr lang="en-US"/>
        </a:p>
      </dgm:t>
    </dgm:pt>
    <dgm:pt modelId="{92117DC9-E3C3-4627-B48D-D964040D65FE}" type="sibTrans" cxnId="{CA7BD40F-DE43-436D-9C05-31EEB89CFF4B}">
      <dgm:prSet/>
      <dgm:spPr>
        <a:solidFill>
          <a:srgbClr val="CC00CC"/>
        </a:solidFill>
      </dgm:spPr>
      <dgm:t>
        <a:bodyPr/>
        <a:lstStyle/>
        <a:p>
          <a:endParaRPr lang="en-US"/>
        </a:p>
      </dgm:t>
    </dgm:pt>
    <dgm:pt modelId="{03D00D8B-DF33-4198-A530-BDED361C6595}">
      <dgm:prSet phldrT="[Text]"/>
      <dgm:spPr/>
      <dgm:t>
        <a:bodyPr/>
        <a:lstStyle/>
        <a:p>
          <a:r>
            <a:rPr lang="en-US" dirty="0" smtClean="0"/>
            <a:t>Listening</a:t>
          </a:r>
          <a:endParaRPr lang="en-US" dirty="0"/>
        </a:p>
      </dgm:t>
    </dgm:pt>
    <dgm:pt modelId="{3FF52833-3686-4252-BB54-F605461351EC}" type="parTrans" cxnId="{946E95AD-FF72-490E-A260-6B3879332948}">
      <dgm:prSet/>
      <dgm:spPr/>
      <dgm:t>
        <a:bodyPr/>
        <a:lstStyle/>
        <a:p>
          <a:endParaRPr lang="en-US"/>
        </a:p>
      </dgm:t>
    </dgm:pt>
    <dgm:pt modelId="{32CD2717-66C1-4C29-BA29-9C6AE2F9DB8A}" type="sibTrans" cxnId="{946E95AD-FF72-490E-A260-6B3879332948}">
      <dgm:prSet/>
      <dgm:spPr>
        <a:solidFill>
          <a:srgbClr val="7030A0"/>
        </a:solidFill>
      </dgm:spPr>
      <dgm:t>
        <a:bodyPr/>
        <a:lstStyle/>
        <a:p>
          <a:endParaRPr lang="en-US"/>
        </a:p>
      </dgm:t>
    </dgm:pt>
    <dgm:pt modelId="{BE6BE9F5-CEDC-4386-8230-28F19D33A418}" type="pres">
      <dgm:prSet presAssocID="{87BC9DC2-BE95-4F5A-81D4-F82F50AF8D4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63B749-9492-49E0-BD72-2D52821DCF48}" type="pres">
      <dgm:prSet presAssocID="{5ED17AAA-8F2B-4D51-B979-69569C980DBD}" presName="dummy" presStyleCnt="0"/>
      <dgm:spPr/>
    </dgm:pt>
    <dgm:pt modelId="{F954351E-6AF4-4CD3-B317-8EF283FD53D5}" type="pres">
      <dgm:prSet presAssocID="{5ED17AAA-8F2B-4D51-B979-69569C980DBD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1936AF-D5B9-486F-85B7-1576A3ACCCFF}" type="pres">
      <dgm:prSet presAssocID="{7A423ECC-4501-4112-8D1B-D48CF524BD51}" presName="sibTrans" presStyleLbl="node1" presStyleIdx="0" presStyleCnt="4"/>
      <dgm:spPr/>
      <dgm:t>
        <a:bodyPr/>
        <a:lstStyle/>
        <a:p>
          <a:endParaRPr lang="en-US"/>
        </a:p>
      </dgm:t>
    </dgm:pt>
    <dgm:pt modelId="{0F09A791-EBF9-4AF9-BE2A-0C488D473664}" type="pres">
      <dgm:prSet presAssocID="{B9A73D6D-DB98-4E45-BB82-925EEAE91662}" presName="dummy" presStyleCnt="0"/>
      <dgm:spPr/>
    </dgm:pt>
    <dgm:pt modelId="{AA943C99-EE4F-48C0-952C-309C658EC53A}" type="pres">
      <dgm:prSet presAssocID="{B9A73D6D-DB98-4E45-BB82-925EEAE91662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D14EB0-75E4-4A60-B02B-1A66E623027E}" type="pres">
      <dgm:prSet presAssocID="{FB6041D8-E034-4FCB-958D-D895D77C7E2C}" presName="sibTrans" presStyleLbl="node1" presStyleIdx="1" presStyleCnt="4"/>
      <dgm:spPr/>
      <dgm:t>
        <a:bodyPr/>
        <a:lstStyle/>
        <a:p>
          <a:endParaRPr lang="en-US"/>
        </a:p>
      </dgm:t>
    </dgm:pt>
    <dgm:pt modelId="{04E89E51-50B1-4625-AEFA-CA9E9180E873}" type="pres">
      <dgm:prSet presAssocID="{FB89F31D-C614-4C3A-8EA4-9400745DEAF4}" presName="dummy" presStyleCnt="0"/>
      <dgm:spPr/>
    </dgm:pt>
    <dgm:pt modelId="{3928F410-1A77-4C52-AA33-B16B5C064426}" type="pres">
      <dgm:prSet presAssocID="{FB89F31D-C614-4C3A-8EA4-9400745DEAF4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180B6E-BF7A-4647-B8CF-3E909BDAA732}" type="pres">
      <dgm:prSet presAssocID="{92117DC9-E3C3-4627-B48D-D964040D65FE}" presName="sibTrans" presStyleLbl="node1" presStyleIdx="2" presStyleCnt="4"/>
      <dgm:spPr/>
      <dgm:t>
        <a:bodyPr/>
        <a:lstStyle/>
        <a:p>
          <a:endParaRPr lang="en-US"/>
        </a:p>
      </dgm:t>
    </dgm:pt>
    <dgm:pt modelId="{2FEE2ED1-5E8A-4073-ADF4-494713D27507}" type="pres">
      <dgm:prSet presAssocID="{03D00D8B-DF33-4198-A530-BDED361C6595}" presName="dummy" presStyleCnt="0"/>
      <dgm:spPr/>
    </dgm:pt>
    <dgm:pt modelId="{50B9F5E5-F5D8-4969-B90C-8247BE5E5FBE}" type="pres">
      <dgm:prSet presAssocID="{03D00D8B-DF33-4198-A530-BDED361C6595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A3C542-FCF1-4B52-BF1A-43C8A12A8AE9}" type="pres">
      <dgm:prSet presAssocID="{32CD2717-66C1-4C29-BA29-9C6AE2F9DB8A}" presName="sibTrans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A806B3DA-EED0-4F59-81CA-E0CF30D5D54C}" type="presOf" srcId="{FB6041D8-E034-4FCB-958D-D895D77C7E2C}" destId="{69D14EB0-75E4-4A60-B02B-1A66E623027E}" srcOrd="0" destOrd="0" presId="urn:microsoft.com/office/officeart/2005/8/layout/cycle1"/>
    <dgm:cxn modelId="{5A552ED8-53FD-4CFC-B041-9ADFE02BABB4}" type="presOf" srcId="{03D00D8B-DF33-4198-A530-BDED361C6595}" destId="{50B9F5E5-F5D8-4969-B90C-8247BE5E5FBE}" srcOrd="0" destOrd="0" presId="urn:microsoft.com/office/officeart/2005/8/layout/cycle1"/>
    <dgm:cxn modelId="{A38ACCB0-CEB2-484E-9C60-5B1E49BBE9FA}" srcId="{87BC9DC2-BE95-4F5A-81D4-F82F50AF8D41}" destId="{B9A73D6D-DB98-4E45-BB82-925EEAE91662}" srcOrd="1" destOrd="0" parTransId="{3D87A3A9-2265-4B01-97DC-EC4F092CDDC5}" sibTransId="{FB6041D8-E034-4FCB-958D-D895D77C7E2C}"/>
    <dgm:cxn modelId="{DB6F1CD2-8234-4F77-BFF5-C3BB05548242}" type="presOf" srcId="{7A423ECC-4501-4112-8D1B-D48CF524BD51}" destId="{A11936AF-D5B9-486F-85B7-1576A3ACCCFF}" srcOrd="0" destOrd="0" presId="urn:microsoft.com/office/officeart/2005/8/layout/cycle1"/>
    <dgm:cxn modelId="{FA8C5B7C-452F-4200-9E79-5C2DA98EA604}" type="presOf" srcId="{FB89F31D-C614-4C3A-8EA4-9400745DEAF4}" destId="{3928F410-1A77-4C52-AA33-B16B5C064426}" srcOrd="0" destOrd="0" presId="urn:microsoft.com/office/officeart/2005/8/layout/cycle1"/>
    <dgm:cxn modelId="{8C7CC82E-691A-4CF2-8CC4-5CDAF52B2D24}" type="presOf" srcId="{92117DC9-E3C3-4627-B48D-D964040D65FE}" destId="{5B180B6E-BF7A-4647-B8CF-3E909BDAA732}" srcOrd="0" destOrd="0" presId="urn:microsoft.com/office/officeart/2005/8/layout/cycle1"/>
    <dgm:cxn modelId="{CA7BD40F-DE43-436D-9C05-31EEB89CFF4B}" srcId="{87BC9DC2-BE95-4F5A-81D4-F82F50AF8D41}" destId="{FB89F31D-C614-4C3A-8EA4-9400745DEAF4}" srcOrd="2" destOrd="0" parTransId="{F3B06089-6BBF-4A27-966B-2FE8F687EF45}" sibTransId="{92117DC9-E3C3-4627-B48D-D964040D65FE}"/>
    <dgm:cxn modelId="{EAA55FB0-C0CB-4085-91F4-59F99492EFDD}" srcId="{87BC9DC2-BE95-4F5A-81D4-F82F50AF8D41}" destId="{5ED17AAA-8F2B-4D51-B979-69569C980DBD}" srcOrd="0" destOrd="0" parTransId="{2D5A1DC3-5CE1-429C-8A68-1F4343C8D2F5}" sibTransId="{7A423ECC-4501-4112-8D1B-D48CF524BD51}"/>
    <dgm:cxn modelId="{067C1502-6AA9-406A-9EC7-E325940D3E3D}" type="presOf" srcId="{5ED17AAA-8F2B-4D51-B979-69569C980DBD}" destId="{F954351E-6AF4-4CD3-B317-8EF283FD53D5}" srcOrd="0" destOrd="0" presId="urn:microsoft.com/office/officeart/2005/8/layout/cycle1"/>
    <dgm:cxn modelId="{DB5BEED4-D41B-46A8-AB87-93787A29E45C}" type="presOf" srcId="{B9A73D6D-DB98-4E45-BB82-925EEAE91662}" destId="{AA943C99-EE4F-48C0-952C-309C658EC53A}" srcOrd="0" destOrd="0" presId="urn:microsoft.com/office/officeart/2005/8/layout/cycle1"/>
    <dgm:cxn modelId="{84ED50D4-2613-4DBD-8701-025FEBA298AF}" type="presOf" srcId="{32CD2717-66C1-4C29-BA29-9C6AE2F9DB8A}" destId="{75A3C542-FCF1-4B52-BF1A-43C8A12A8AE9}" srcOrd="0" destOrd="0" presId="urn:microsoft.com/office/officeart/2005/8/layout/cycle1"/>
    <dgm:cxn modelId="{946E95AD-FF72-490E-A260-6B3879332948}" srcId="{87BC9DC2-BE95-4F5A-81D4-F82F50AF8D41}" destId="{03D00D8B-DF33-4198-A530-BDED361C6595}" srcOrd="3" destOrd="0" parTransId="{3FF52833-3686-4252-BB54-F605461351EC}" sibTransId="{32CD2717-66C1-4C29-BA29-9C6AE2F9DB8A}"/>
    <dgm:cxn modelId="{E4F30B0B-B8D9-41A3-B975-59A40AFBCFB3}" type="presOf" srcId="{87BC9DC2-BE95-4F5A-81D4-F82F50AF8D41}" destId="{BE6BE9F5-CEDC-4386-8230-28F19D33A418}" srcOrd="0" destOrd="0" presId="urn:microsoft.com/office/officeart/2005/8/layout/cycle1"/>
    <dgm:cxn modelId="{0C453A55-F441-43B9-8EE7-0C8F1FB12AD0}" type="presParOf" srcId="{BE6BE9F5-CEDC-4386-8230-28F19D33A418}" destId="{4E63B749-9492-49E0-BD72-2D52821DCF48}" srcOrd="0" destOrd="0" presId="urn:microsoft.com/office/officeart/2005/8/layout/cycle1"/>
    <dgm:cxn modelId="{4AC0708E-E4F0-455E-846C-FAF6E1E27026}" type="presParOf" srcId="{BE6BE9F5-CEDC-4386-8230-28F19D33A418}" destId="{F954351E-6AF4-4CD3-B317-8EF283FD53D5}" srcOrd="1" destOrd="0" presId="urn:microsoft.com/office/officeart/2005/8/layout/cycle1"/>
    <dgm:cxn modelId="{4F2690DA-FD8C-4BDF-9679-1FEDA039B3CD}" type="presParOf" srcId="{BE6BE9F5-CEDC-4386-8230-28F19D33A418}" destId="{A11936AF-D5B9-486F-85B7-1576A3ACCCFF}" srcOrd="2" destOrd="0" presId="urn:microsoft.com/office/officeart/2005/8/layout/cycle1"/>
    <dgm:cxn modelId="{A4BAE9AA-893D-4F4D-9A47-F43F1602F959}" type="presParOf" srcId="{BE6BE9F5-CEDC-4386-8230-28F19D33A418}" destId="{0F09A791-EBF9-4AF9-BE2A-0C488D473664}" srcOrd="3" destOrd="0" presId="urn:microsoft.com/office/officeart/2005/8/layout/cycle1"/>
    <dgm:cxn modelId="{B7A86AFF-C6F6-4EE0-B08D-308BD248A101}" type="presParOf" srcId="{BE6BE9F5-CEDC-4386-8230-28F19D33A418}" destId="{AA943C99-EE4F-48C0-952C-309C658EC53A}" srcOrd="4" destOrd="0" presId="urn:microsoft.com/office/officeart/2005/8/layout/cycle1"/>
    <dgm:cxn modelId="{7EC57E11-943D-45E5-A64B-CFB37B3D922E}" type="presParOf" srcId="{BE6BE9F5-CEDC-4386-8230-28F19D33A418}" destId="{69D14EB0-75E4-4A60-B02B-1A66E623027E}" srcOrd="5" destOrd="0" presId="urn:microsoft.com/office/officeart/2005/8/layout/cycle1"/>
    <dgm:cxn modelId="{B9502742-38F3-4F3D-8CB9-197ACAF386ED}" type="presParOf" srcId="{BE6BE9F5-CEDC-4386-8230-28F19D33A418}" destId="{04E89E51-50B1-4625-AEFA-CA9E9180E873}" srcOrd="6" destOrd="0" presId="urn:microsoft.com/office/officeart/2005/8/layout/cycle1"/>
    <dgm:cxn modelId="{17A9D527-132C-4201-A8DC-C3A1C6AB487B}" type="presParOf" srcId="{BE6BE9F5-CEDC-4386-8230-28F19D33A418}" destId="{3928F410-1A77-4C52-AA33-B16B5C064426}" srcOrd="7" destOrd="0" presId="urn:microsoft.com/office/officeart/2005/8/layout/cycle1"/>
    <dgm:cxn modelId="{0A81D100-0EF4-428A-ABE6-DBD8F662EDA2}" type="presParOf" srcId="{BE6BE9F5-CEDC-4386-8230-28F19D33A418}" destId="{5B180B6E-BF7A-4647-B8CF-3E909BDAA732}" srcOrd="8" destOrd="0" presId="urn:microsoft.com/office/officeart/2005/8/layout/cycle1"/>
    <dgm:cxn modelId="{94C9A218-AF56-4756-9A33-07C568EDCA7A}" type="presParOf" srcId="{BE6BE9F5-CEDC-4386-8230-28F19D33A418}" destId="{2FEE2ED1-5E8A-4073-ADF4-494713D27507}" srcOrd="9" destOrd="0" presId="urn:microsoft.com/office/officeart/2005/8/layout/cycle1"/>
    <dgm:cxn modelId="{36821BDB-433F-441C-A401-429D0C0CDBFF}" type="presParOf" srcId="{BE6BE9F5-CEDC-4386-8230-28F19D33A418}" destId="{50B9F5E5-F5D8-4969-B90C-8247BE5E5FBE}" srcOrd="10" destOrd="0" presId="urn:microsoft.com/office/officeart/2005/8/layout/cycle1"/>
    <dgm:cxn modelId="{990D8352-AA95-4CF0-AD77-900E372ADA1E}" type="presParOf" srcId="{BE6BE9F5-CEDC-4386-8230-28F19D33A418}" destId="{75A3C542-FCF1-4B52-BF1A-43C8A12A8AE9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54351E-6AF4-4CD3-B317-8EF283FD53D5}">
      <dsp:nvSpPr>
        <dsp:cNvPr id="0" name=""/>
        <dsp:cNvSpPr/>
      </dsp:nvSpPr>
      <dsp:spPr>
        <a:xfrm>
          <a:off x="4070378" y="101720"/>
          <a:ext cx="1619101" cy="16191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Speaking</a:t>
          </a:r>
          <a:endParaRPr lang="en-US" sz="2900" kern="1200" dirty="0"/>
        </a:p>
      </dsp:txBody>
      <dsp:txXfrm>
        <a:off x="4070378" y="101720"/>
        <a:ext cx="1619101" cy="1619101"/>
      </dsp:txXfrm>
    </dsp:sp>
    <dsp:sp modelId="{A11936AF-D5B9-486F-85B7-1576A3ACCCFF}">
      <dsp:nvSpPr>
        <dsp:cNvPr id="0" name=""/>
        <dsp:cNvSpPr/>
      </dsp:nvSpPr>
      <dsp:spPr>
        <a:xfrm>
          <a:off x="1219004" y="-195"/>
          <a:ext cx="4572390" cy="4572390"/>
        </a:xfrm>
        <a:prstGeom prst="circularArrow">
          <a:avLst>
            <a:gd name="adj1" fmla="val 6905"/>
            <a:gd name="adj2" fmla="val 465587"/>
            <a:gd name="adj3" fmla="val 548425"/>
            <a:gd name="adj4" fmla="val 20585988"/>
            <a:gd name="adj5" fmla="val 805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943C99-EE4F-48C0-952C-309C658EC53A}">
      <dsp:nvSpPr>
        <dsp:cNvPr id="0" name=""/>
        <dsp:cNvSpPr/>
      </dsp:nvSpPr>
      <dsp:spPr>
        <a:xfrm>
          <a:off x="4070378" y="2851178"/>
          <a:ext cx="1619101" cy="16191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Reading</a:t>
          </a:r>
          <a:endParaRPr lang="en-US" sz="2900" kern="1200" dirty="0"/>
        </a:p>
      </dsp:txBody>
      <dsp:txXfrm>
        <a:off x="4070378" y="2851178"/>
        <a:ext cx="1619101" cy="1619101"/>
      </dsp:txXfrm>
    </dsp:sp>
    <dsp:sp modelId="{69D14EB0-75E4-4A60-B02B-1A66E623027E}">
      <dsp:nvSpPr>
        <dsp:cNvPr id="0" name=""/>
        <dsp:cNvSpPr/>
      </dsp:nvSpPr>
      <dsp:spPr>
        <a:xfrm>
          <a:off x="1219004" y="-195"/>
          <a:ext cx="4572390" cy="4572390"/>
        </a:xfrm>
        <a:prstGeom prst="circularArrow">
          <a:avLst>
            <a:gd name="adj1" fmla="val 6905"/>
            <a:gd name="adj2" fmla="val 465587"/>
            <a:gd name="adj3" fmla="val 5948425"/>
            <a:gd name="adj4" fmla="val 4385988"/>
            <a:gd name="adj5" fmla="val 8056"/>
          </a:avLst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8F410-1A77-4C52-AA33-B16B5C064426}">
      <dsp:nvSpPr>
        <dsp:cNvPr id="0" name=""/>
        <dsp:cNvSpPr/>
      </dsp:nvSpPr>
      <dsp:spPr>
        <a:xfrm>
          <a:off x="1320920" y="2851178"/>
          <a:ext cx="1619101" cy="16191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Writing</a:t>
          </a:r>
          <a:endParaRPr lang="en-US" sz="2900" kern="1200" dirty="0"/>
        </a:p>
      </dsp:txBody>
      <dsp:txXfrm>
        <a:off x="1320920" y="2851178"/>
        <a:ext cx="1619101" cy="1619101"/>
      </dsp:txXfrm>
    </dsp:sp>
    <dsp:sp modelId="{5B180B6E-BF7A-4647-B8CF-3E909BDAA732}">
      <dsp:nvSpPr>
        <dsp:cNvPr id="0" name=""/>
        <dsp:cNvSpPr/>
      </dsp:nvSpPr>
      <dsp:spPr>
        <a:xfrm>
          <a:off x="1219004" y="-195"/>
          <a:ext cx="4572390" cy="4572390"/>
        </a:xfrm>
        <a:prstGeom prst="circularArrow">
          <a:avLst>
            <a:gd name="adj1" fmla="val 6905"/>
            <a:gd name="adj2" fmla="val 465587"/>
            <a:gd name="adj3" fmla="val 11348425"/>
            <a:gd name="adj4" fmla="val 9785988"/>
            <a:gd name="adj5" fmla="val 8056"/>
          </a:avLst>
        </a:prstGeom>
        <a:solidFill>
          <a:srgbClr val="CC00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B9F5E5-F5D8-4969-B90C-8247BE5E5FBE}">
      <dsp:nvSpPr>
        <dsp:cNvPr id="0" name=""/>
        <dsp:cNvSpPr/>
      </dsp:nvSpPr>
      <dsp:spPr>
        <a:xfrm>
          <a:off x="1320920" y="101720"/>
          <a:ext cx="1619101" cy="16191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Listening</a:t>
          </a:r>
          <a:endParaRPr lang="en-US" sz="2900" kern="1200" dirty="0"/>
        </a:p>
      </dsp:txBody>
      <dsp:txXfrm>
        <a:off x="1320920" y="101720"/>
        <a:ext cx="1619101" cy="1619101"/>
      </dsp:txXfrm>
    </dsp:sp>
    <dsp:sp modelId="{75A3C542-FCF1-4B52-BF1A-43C8A12A8AE9}">
      <dsp:nvSpPr>
        <dsp:cNvPr id="0" name=""/>
        <dsp:cNvSpPr/>
      </dsp:nvSpPr>
      <dsp:spPr>
        <a:xfrm>
          <a:off x="1219004" y="-195"/>
          <a:ext cx="4572390" cy="4572390"/>
        </a:xfrm>
        <a:prstGeom prst="circularArrow">
          <a:avLst>
            <a:gd name="adj1" fmla="val 6905"/>
            <a:gd name="adj2" fmla="val 465587"/>
            <a:gd name="adj3" fmla="val 16748425"/>
            <a:gd name="adj4" fmla="val 15185988"/>
            <a:gd name="adj5" fmla="val 8056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0.57782</cdr:x>
      <cdr:y>0.16146</cdr:y>
    </cdr:from>
    <cdr:to>
      <cdr:x>0.67782</cdr:x>
      <cdr:y>0.23646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15949" y="760733"/>
          <a:ext cx="660400" cy="3533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/>
            <a:t>17%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0.19703</cdr:x>
      <cdr:y>0.55402</cdr:y>
    </cdr:from>
    <cdr:to>
      <cdr:x>0.28911</cdr:x>
      <cdr:y>0.61863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01093" y="2251547"/>
          <a:ext cx="561315" cy="2625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273,212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0.38564</cdr:x>
      <cdr:y>0.55179</cdr:y>
    </cdr:from>
    <cdr:to>
      <cdr:x>0.48812</cdr:x>
      <cdr:y>0.6164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350883" y="2242493"/>
          <a:ext cx="624689" cy="2625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269,207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0.2</cdr:x>
      <cdr:y>0.27556</cdr:y>
    </cdr:from>
    <cdr:to>
      <cdr:x>0.32624</cdr:x>
      <cdr:y>0.34462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219199" y="1119864"/>
          <a:ext cx="769545" cy="2806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>
              <a:solidFill>
                <a:schemeClr val="accent3"/>
              </a:solidFill>
            </a:rPr>
            <a:t>149,297</a:t>
          </a:r>
          <a:endParaRPr lang="en-US" sz="1100" dirty="0">
            <a:solidFill>
              <a:schemeClr val="accent3"/>
            </a:solidFill>
          </a:endParaRPr>
        </a:p>
      </cdr:txBody>
    </cdr:sp>
  </cdr:relSizeAnchor>
  <cdr:relSizeAnchor xmlns:cdr="http://schemas.openxmlformats.org/drawingml/2006/chartDrawing">
    <cdr:from>
      <cdr:x>0.39158</cdr:x>
      <cdr:y>0.27778</cdr:y>
    </cdr:from>
    <cdr:to>
      <cdr:x>0.48812</cdr:x>
      <cdr:y>0.33125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387098" y="1128916"/>
          <a:ext cx="588475" cy="2172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>
              <a:solidFill>
                <a:schemeClr val="accent3"/>
              </a:solidFill>
            </a:rPr>
            <a:t>154,714</a:t>
          </a:r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0.23564</cdr:x>
      <cdr:y>0.12853</cdr:y>
    </cdr:from>
    <cdr:to>
      <cdr:x>0.32475</cdr:x>
      <cdr:y>0.22432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436483" y="522335"/>
          <a:ext cx="543208" cy="3892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35</a:t>
          </a:r>
          <a:r>
            <a:rPr lang="en-US" sz="1100" dirty="0" smtClean="0"/>
            <a:t>%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0.4302</cdr:x>
      <cdr:y>0.13075</cdr:y>
    </cdr:from>
    <cdr:to>
      <cdr:x>0.50297</cdr:x>
      <cdr:y>0.22432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622487" y="531388"/>
          <a:ext cx="443620" cy="3802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dirty="0" smtClean="0"/>
            <a:t>36</a:t>
          </a:r>
          <a:r>
            <a:rPr lang="en-US" sz="1100" dirty="0" smtClean="0"/>
            <a:t>%</a:t>
          </a:r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9461"/>
          </a:xfrm>
          <a:prstGeom prst="rect">
            <a:avLst/>
          </a:prstGeom>
        </p:spPr>
        <p:txBody>
          <a:bodyPr vert="horz" lIns="93763" tIns="46881" rIns="93763" bIns="468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9461"/>
          </a:xfrm>
          <a:prstGeom prst="rect">
            <a:avLst/>
          </a:prstGeom>
        </p:spPr>
        <p:txBody>
          <a:bodyPr vert="horz" lIns="93763" tIns="46881" rIns="93763" bIns="46881" rtlCol="0"/>
          <a:lstStyle>
            <a:lvl1pPr algn="r">
              <a:defRPr sz="1200"/>
            </a:lvl1pPr>
          </a:lstStyle>
          <a:p>
            <a:fld id="{11CD7226-C9E3-4C22-9DC2-BFA36782194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87265"/>
            <a:ext cx="3056414" cy="469460"/>
          </a:xfrm>
          <a:prstGeom prst="rect">
            <a:avLst/>
          </a:prstGeom>
        </p:spPr>
        <p:txBody>
          <a:bodyPr vert="horz" lIns="93763" tIns="46881" rIns="93763" bIns="468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87265"/>
            <a:ext cx="3056414" cy="469460"/>
          </a:xfrm>
          <a:prstGeom prst="rect">
            <a:avLst/>
          </a:prstGeom>
        </p:spPr>
        <p:txBody>
          <a:bodyPr vert="horz" lIns="93763" tIns="46881" rIns="93763" bIns="46881" rtlCol="0" anchor="b"/>
          <a:lstStyle>
            <a:lvl1pPr algn="r">
              <a:defRPr sz="1200"/>
            </a:lvl1pPr>
          </a:lstStyle>
          <a:p>
            <a:fld id="{E8364957-CA3D-44CB-AD23-FF7E14DC2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37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414" cy="467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63" tIns="46881" rIns="93763" bIns="46881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5217" y="0"/>
            <a:ext cx="3056414" cy="467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63" tIns="46881" rIns="93763" bIns="46881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1675"/>
            <a:ext cx="4676775" cy="3508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5327" y="4444445"/>
            <a:ext cx="5642610" cy="4210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63" tIns="46881" rIns="93763" bIns="468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87265"/>
            <a:ext cx="3056414" cy="467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63" tIns="46881" rIns="93763" bIns="46881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5217" y="8887265"/>
            <a:ext cx="3056414" cy="467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63" tIns="46881" rIns="93763" bIns="46881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fld id="{541191D7-EAA8-4D00-8B90-2FC6F2F344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4725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50F11A-810D-459E-AB6B-3D5469F043E0}" type="slidenum">
              <a:rPr lang="en-US"/>
              <a:pPr/>
              <a:t>1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239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Six</a:t>
            </a:r>
            <a:r>
              <a:rPr lang="en-US" baseline="0" dirty="0" smtClean="0"/>
              <a:t> groups of special populations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191D7-EAA8-4D00-8B90-2FC6F2F3449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724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Four language</a:t>
            </a:r>
            <a:r>
              <a:rPr lang="en-US" baseline="0" dirty="0" smtClean="0"/>
              <a:t> domains that need to be addressed</a:t>
            </a:r>
          </a:p>
          <a:p>
            <a:r>
              <a:rPr lang="en-US" baseline="0" dirty="0" smtClean="0"/>
              <a:t>Speaking and writing allows teachers to check for understanding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191D7-EAA8-4D00-8B90-2FC6F2F3449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091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CFFF0-B24D-46C2-83D2-774AFD6F394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15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9038" y="701675"/>
            <a:ext cx="4678362" cy="35083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400" b="1" dirty="0">
                <a:latin typeface="Georgia" pitchFamily="18" charset="0"/>
                <a:ea typeface="ＭＳ Ｐゴシック" pitchFamily="34" charset="-128"/>
              </a:rPr>
              <a:t>Goal:</a:t>
            </a:r>
            <a:endParaRPr lang="en-US" altLang="en-US" b="1" dirty="0" smtClean="0">
              <a:ea typeface="ＭＳ Ｐゴシック" pitchFamily="34" charset="-128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altLang="en-US" dirty="0" smtClean="0">
                <a:latin typeface="Verdana" pitchFamily="34" charset="0"/>
                <a:ea typeface="ＭＳ Ｐゴシック" pitchFamily="34" charset="-128"/>
              </a:rPr>
              <a:t>To have participants understand the difference between learning objectives</a:t>
            </a:r>
            <a:r>
              <a:rPr lang="en-US" altLang="en-US" baseline="0" dirty="0" smtClean="0">
                <a:latin typeface="Verdana" pitchFamily="34" charset="0"/>
                <a:ea typeface="ＭＳ Ｐゴシック" pitchFamily="34" charset="-128"/>
              </a:rPr>
              <a:t> and tasks</a:t>
            </a:r>
            <a:endParaRPr lang="en-US" altLang="en-US" dirty="0" smtClean="0">
              <a:latin typeface="Verdana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endParaRPr lang="en-US" altLang="en-US" dirty="0" smtClean="0">
              <a:latin typeface="Verdana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altLang="en-US" dirty="0" smtClean="0">
                <a:latin typeface="Verdana" pitchFamily="34" charset="0"/>
                <a:ea typeface="ＭＳ Ｐゴシック" pitchFamily="34" charset="-128"/>
              </a:rPr>
              <a:t>Use the LIAG, look at the ELPS to align</a:t>
            </a:r>
            <a:r>
              <a:rPr lang="en-US" altLang="en-US" baseline="0" dirty="0" smtClean="0">
                <a:latin typeface="Verdana" pitchFamily="34" charset="0"/>
                <a:ea typeface="ＭＳ Ｐゴシック" pitchFamily="34" charset="-128"/>
              </a:rPr>
              <a:t> closing question. Address the same questions</a:t>
            </a:r>
            <a:endParaRPr lang="en-US" altLang="en-US" dirty="0" smtClean="0"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40292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31559" indent="-281369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25477" indent="-22509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575667" indent="-22509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25858" indent="-22509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476048" indent="-225096" defTabSz="45019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26239" indent="-225096" defTabSz="45019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376429" indent="-225096" defTabSz="45019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26621" indent="-225096" defTabSz="45019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FC400D0-4FE9-4564-BA26-F2B8A62206AF}" type="slidenum">
              <a:rPr lang="en-US" altLang="en-US" sz="120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19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ELPS Academy for Teachers of ELAR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Elementary version</a:t>
            </a:r>
          </a:p>
        </p:txBody>
      </p:sp>
    </p:spTree>
    <p:extLst>
      <p:ext uri="{BB962C8B-B14F-4D97-AF65-F5344CB8AC3E}">
        <p14:creationId xmlns:p14="http://schemas.microsoft.com/office/powerpoint/2010/main" val="493202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THE</a:t>
            </a:r>
            <a:r>
              <a:rPr lang="en-US" baseline="0" dirty="0" smtClean="0"/>
              <a:t> OBJECTIVES FROM YOUR NEARPOD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CFFF0-B24D-46C2-83D2-774AFD6F394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5001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TEACHERS have their own lessons, have them look at their content/language</a:t>
            </a:r>
            <a:r>
              <a:rPr lang="en-US" baseline="0" dirty="0" smtClean="0"/>
              <a:t> objective if they have one, if not create one. (Our focus is the language objective)</a:t>
            </a:r>
          </a:p>
          <a:p>
            <a:endParaRPr lang="en-US" dirty="0" smtClean="0"/>
          </a:p>
          <a:p>
            <a:r>
              <a:rPr lang="en-US" dirty="0" smtClean="0"/>
              <a:t>You can use the </a:t>
            </a:r>
            <a:r>
              <a:rPr lang="en-US" dirty="0" err="1" smtClean="0"/>
              <a:t>lang</a:t>
            </a:r>
            <a:r>
              <a:rPr lang="en-US" dirty="0" smtClean="0"/>
              <a:t> </a:t>
            </a:r>
            <a:r>
              <a:rPr lang="en-US" dirty="0" err="1" smtClean="0"/>
              <a:t>obj</a:t>
            </a:r>
            <a:r>
              <a:rPr lang="en-US" dirty="0" smtClean="0"/>
              <a:t> aligned to cross-curricular handout as sentence starters to help you create your language</a:t>
            </a:r>
            <a:r>
              <a:rPr lang="en-US" baseline="0" dirty="0" smtClean="0"/>
              <a:t> objectives</a:t>
            </a:r>
            <a:endParaRPr lang="en-US" dirty="0" smtClean="0"/>
          </a:p>
          <a:p>
            <a:r>
              <a:rPr lang="en-US" dirty="0" smtClean="0"/>
              <a:t>Select one and</a:t>
            </a:r>
            <a:r>
              <a:rPr lang="en-US" baseline="0" dirty="0" smtClean="0"/>
              <a:t> focus on it but you may use all the others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CFFF0-B24D-46C2-83D2-774AFD6F394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101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Overview video</a:t>
            </a:r>
          </a:p>
          <a:p>
            <a:r>
              <a:rPr lang="en-US" dirty="0" smtClean="0"/>
              <a:t>Show PD courses</a:t>
            </a:r>
          </a:p>
          <a:p>
            <a:r>
              <a:rPr lang="en-US" dirty="0" smtClean="0"/>
              <a:t>Resources</a:t>
            </a:r>
          </a:p>
          <a:p>
            <a:r>
              <a:rPr lang="en-US" dirty="0" smtClean="0"/>
              <a:t>Library Materials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D3AF0-6B23-48CC-9177-C5DCDD29ABC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02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1575" y="2819400"/>
            <a:ext cx="5051425" cy="12954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80B0D17D-2647-4266-9487-0CA541A3F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A8B10A-B675-4087-9034-9B2183FA19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8508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662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662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BD3488-233A-4527-AB2B-86B08BC2E4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54234"/>
      </p:ext>
    </p:extLst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733428"/>
            <a:ext cx="8229600" cy="536575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BE821-6A16-4F5C-BFFC-92102288AE1C}" type="datetime1">
              <a:rPr lang="en-US" altLang="en-US">
                <a:solidFill>
                  <a:srgbClr val="696464"/>
                </a:solidFill>
              </a:rPr>
              <a:pPr>
                <a:defRPr/>
              </a:pPr>
              <a:t>3/22/2017</a:t>
            </a:fld>
            <a:endParaRPr lang="en-US" altLang="en-US">
              <a:solidFill>
                <a:srgbClr val="696464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4421E-01D7-4E4A-A39D-1C75E11975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2679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9DD91-C94B-4410-B8E2-C31341F4D5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1002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5449" y="4406900"/>
            <a:ext cx="679926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5449" y="2906713"/>
            <a:ext cx="6799263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CDFB7-BA1E-400C-A6DB-42D5818B1D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09286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1D494-68BC-407F-AF65-AB0F97113B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946766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324" y="274638"/>
            <a:ext cx="722947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7324" y="1535113"/>
            <a:ext cx="345757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7324" y="2174875"/>
            <a:ext cx="34671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4925" y="1535113"/>
            <a:ext cx="35718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4925" y="2174875"/>
            <a:ext cx="35718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E3192-E4CE-48D6-A6F2-6D2A272381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559336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38FEF-6213-4598-919E-2C5D33C169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75712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107C3-E985-4DC2-8886-570CDD1DCD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71720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273050"/>
            <a:ext cx="403859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6375" y="144462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7DE84-1273-4261-A7F9-101789AABE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297934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6418262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7" y="612775"/>
            <a:ext cx="640873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6418262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4E99E-F311-4DF1-948C-EE093CE6CF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21146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395413"/>
            <a:ext cx="7010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 Second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fld id="{DD1F01D4-9524-4813-B564-656FF752D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200" i="1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programs.esc20.net/default.aspx?name=elps.resources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ctsp.tamu.edu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te.sfasu.edu/" TargetMode="External"/><Relationship Id="rId4" Type="http://schemas.openxmlformats.org/officeDocument/2006/relationships/hyperlink" Target="http://cte.unt.edu/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teonline.org/" TargetMode="External"/><Relationship Id="rId2" Type="http://schemas.openxmlformats.org/officeDocument/2006/relationships/hyperlink" Target="http://www.jspac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ccspecialpopulations.org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84288" y="692150"/>
            <a:ext cx="7429500" cy="1143000"/>
          </a:xfrm>
        </p:spPr>
        <p:txBody>
          <a:bodyPr/>
          <a:lstStyle/>
          <a:p>
            <a:pPr algn="ctr"/>
            <a:r>
              <a:rPr lang="en-US" dirty="0" smtClean="0"/>
              <a:t>Instructional Strategies for ELL Students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17726" y="5524500"/>
            <a:ext cx="5248275" cy="11096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000" b="1" dirty="0" smtClean="0"/>
              <a:t>Ed Garcia, CTE Specialist</a:t>
            </a:r>
          </a:p>
          <a:p>
            <a:pPr>
              <a:spcBef>
                <a:spcPct val="0"/>
              </a:spcBef>
            </a:pPr>
            <a:r>
              <a:rPr lang="en-US" sz="2000" b="1" dirty="0" smtClean="0"/>
              <a:t>Karina E. </a:t>
            </a:r>
            <a:r>
              <a:rPr lang="en-US" sz="2000" b="1" dirty="0" err="1" smtClean="0"/>
              <a:t>Zuno</a:t>
            </a:r>
            <a:r>
              <a:rPr lang="en-US" sz="2000" b="1" dirty="0" smtClean="0"/>
              <a:t>-Chapa, Bilingual Director</a:t>
            </a:r>
          </a:p>
          <a:p>
            <a:pPr>
              <a:spcBef>
                <a:spcPct val="0"/>
              </a:spcBef>
            </a:pPr>
            <a:r>
              <a:rPr lang="en-US" sz="2000" b="1" dirty="0" smtClean="0"/>
              <a:t>Region One Education Service Center</a:t>
            </a: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Development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4800" y="2540000"/>
            <a:ext cx="2120900" cy="3541713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 smtClean="0"/>
              <a:t>4 Domains</a:t>
            </a:r>
          </a:p>
          <a:p>
            <a:pPr marL="0" indent="0">
              <a:buNone/>
            </a:pPr>
            <a:endParaRPr lang="en-US" sz="2200" dirty="0" smtClean="0"/>
          </a:p>
          <a:p>
            <a:pPr lvl="1"/>
            <a:r>
              <a:rPr lang="en-US" sz="2000" dirty="0" smtClean="0"/>
              <a:t>Listening</a:t>
            </a:r>
          </a:p>
          <a:p>
            <a:pPr lvl="1"/>
            <a:r>
              <a:rPr lang="en-US" sz="2000" dirty="0" smtClean="0"/>
              <a:t>Speaking </a:t>
            </a:r>
          </a:p>
          <a:p>
            <a:pPr lvl="1"/>
            <a:r>
              <a:rPr lang="en-US" sz="2000" dirty="0" smtClean="0"/>
              <a:t>Reading </a:t>
            </a:r>
          </a:p>
          <a:p>
            <a:pPr lvl="1"/>
            <a:r>
              <a:rPr lang="en-US" sz="2000" dirty="0" smtClean="0"/>
              <a:t>Writing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32500" y="2260600"/>
            <a:ext cx="2870200" cy="3554413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 smtClean="0"/>
              <a:t>Proficiency Level Descriptors (PLDs)</a:t>
            </a:r>
          </a:p>
          <a:p>
            <a:pPr marL="0" indent="0">
              <a:buNone/>
            </a:pPr>
            <a:endParaRPr lang="en-US" sz="2200" dirty="0" smtClean="0"/>
          </a:p>
          <a:p>
            <a:pPr lvl="1" indent="-342900"/>
            <a:r>
              <a:rPr lang="en-US" sz="2000" dirty="0"/>
              <a:t>Beginning</a:t>
            </a:r>
          </a:p>
          <a:p>
            <a:pPr lvl="1" indent="-342900"/>
            <a:r>
              <a:rPr lang="en-US" sz="2000" dirty="0"/>
              <a:t>Intermediate</a:t>
            </a:r>
          </a:p>
          <a:p>
            <a:pPr lvl="1" indent="-342900"/>
            <a:r>
              <a:rPr lang="en-US" sz="2000" dirty="0"/>
              <a:t>Advanced</a:t>
            </a:r>
          </a:p>
          <a:p>
            <a:pPr lvl="1" indent="-342900"/>
            <a:r>
              <a:rPr lang="en-US" sz="2000" dirty="0"/>
              <a:t>Advanced High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 lvl="1"/>
            <a:endParaRPr lang="en-US" sz="1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752600" y="1395413"/>
            <a:ext cx="7010400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50000"/>
              </a:spcBef>
              <a:spcAft>
                <a:spcPct val="0"/>
              </a:spcAft>
              <a:buChar char="•"/>
              <a:defRPr sz="28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400" i="1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100000"/>
              </a:lnSpc>
              <a:buFontTx/>
              <a:buAutoNum type="arabicPeriod"/>
            </a:pPr>
            <a:r>
              <a:rPr lang="en-US" sz="2400" kern="0" dirty="0" smtClean="0"/>
              <a:t>Use TELPAS to identify students proficiency levels in the 4 domains</a:t>
            </a:r>
          </a:p>
          <a:p>
            <a:pPr marL="0" indent="0">
              <a:lnSpc>
                <a:spcPct val="100000"/>
              </a:lnSpc>
              <a:buFontTx/>
              <a:buNone/>
            </a:pPr>
            <a:endParaRPr lang="en-US" kern="0" dirty="0" smtClean="0"/>
          </a:p>
        </p:txBody>
      </p:sp>
      <p:sp>
        <p:nvSpPr>
          <p:cNvPr id="5" name="Left-Right Arrow 4"/>
          <p:cNvSpPr/>
          <p:nvPr/>
        </p:nvSpPr>
        <p:spPr bwMode="auto">
          <a:xfrm>
            <a:off x="3797300" y="4862349"/>
            <a:ext cx="1879600" cy="623614"/>
          </a:xfrm>
          <a:prstGeom prst="leftRightArrow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</a:endParaRPr>
          </a:p>
        </p:txBody>
      </p:sp>
      <p:sp>
        <p:nvSpPr>
          <p:cNvPr id="8" name="Left-Right Arrow 7"/>
          <p:cNvSpPr/>
          <p:nvPr/>
        </p:nvSpPr>
        <p:spPr bwMode="auto">
          <a:xfrm>
            <a:off x="3797300" y="4081082"/>
            <a:ext cx="1879600" cy="623614"/>
          </a:xfrm>
          <a:prstGeom prst="leftRightArrow">
            <a:avLst/>
          </a:prstGeom>
          <a:solidFill>
            <a:srgbClr val="7030A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</a:endParaRPr>
          </a:p>
        </p:txBody>
      </p:sp>
      <p:sp>
        <p:nvSpPr>
          <p:cNvPr id="9" name="Left-Right Arrow 8"/>
          <p:cNvSpPr/>
          <p:nvPr/>
        </p:nvSpPr>
        <p:spPr bwMode="auto">
          <a:xfrm>
            <a:off x="3797300" y="2540000"/>
            <a:ext cx="1879600" cy="623614"/>
          </a:xfrm>
          <a:prstGeom prst="leftRightArrow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</a:endParaRPr>
          </a:p>
        </p:txBody>
      </p:sp>
      <p:sp>
        <p:nvSpPr>
          <p:cNvPr id="10" name="Left-Right Arrow 9"/>
          <p:cNvSpPr/>
          <p:nvPr/>
        </p:nvSpPr>
        <p:spPr bwMode="auto">
          <a:xfrm>
            <a:off x="3797300" y="3290614"/>
            <a:ext cx="1879600" cy="623614"/>
          </a:xfrm>
          <a:prstGeom prst="leftRightArrow">
            <a:avLst/>
          </a:prstGeom>
          <a:solidFill>
            <a:srgbClr val="CC00CC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47850" y="5842764"/>
            <a:ext cx="681990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buFontTx/>
              <a:buNone/>
            </a:pPr>
            <a:r>
              <a:rPr lang="en-US" kern="0" dirty="0"/>
              <a:t>Resources:</a:t>
            </a:r>
          </a:p>
          <a:p>
            <a:pPr marL="0" indent="0">
              <a:lnSpc>
                <a:spcPct val="100000"/>
              </a:lnSpc>
              <a:buFontTx/>
              <a:buNone/>
            </a:pPr>
            <a:r>
              <a:rPr lang="en-US" kern="0" dirty="0">
                <a:hlinkClick r:id="rId2"/>
              </a:rPr>
              <a:t>http://programs.esc20.net/default.aspx?name=elps.resources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698083228"/>
      </p:ext>
    </p:extLst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Development Process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651000" y="1573213"/>
            <a:ext cx="7010400" cy="298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50000"/>
              </a:spcBef>
              <a:spcAft>
                <a:spcPct val="0"/>
              </a:spcAft>
              <a:buChar char="•"/>
              <a:defRPr sz="28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400" i="1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2400" kern="0" dirty="0" smtClean="0"/>
              <a:t>2. Select linguistic accommodations to address student’s level of English language proficiency</a:t>
            </a:r>
          </a:p>
          <a:p>
            <a:pPr lvl="1">
              <a:lnSpc>
                <a:spcPct val="100000"/>
              </a:lnSpc>
            </a:pPr>
            <a:r>
              <a:rPr lang="en-US" sz="2000" kern="0" dirty="0" smtClean="0"/>
              <a:t>Accommodate instructional materials and activities</a:t>
            </a:r>
          </a:p>
          <a:p>
            <a:pPr lvl="1">
              <a:lnSpc>
                <a:spcPct val="100000"/>
              </a:lnSpc>
            </a:pPr>
            <a:r>
              <a:rPr lang="en-US" sz="2000" kern="0" dirty="0" smtClean="0"/>
              <a:t>Communicate in a manner to ensure ELLs understand concepts</a:t>
            </a:r>
          </a:p>
          <a:p>
            <a:pPr lvl="1">
              <a:lnSpc>
                <a:spcPct val="100000"/>
              </a:lnSpc>
            </a:pPr>
            <a:r>
              <a:rPr lang="en-US" sz="2000" kern="0" dirty="0" smtClean="0"/>
              <a:t>ELPS training</a:t>
            </a:r>
          </a:p>
          <a:p>
            <a:pPr lvl="1">
              <a:lnSpc>
                <a:spcPct val="100000"/>
              </a:lnSpc>
            </a:pPr>
            <a:r>
              <a:rPr lang="en-US" sz="2000" kern="0" dirty="0" smtClean="0"/>
              <a:t>ELPS Linguistic Instructional Alignment Guide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kern="0" dirty="0" smtClean="0"/>
          </a:p>
          <a:p>
            <a:pPr marL="0" indent="0">
              <a:lnSpc>
                <a:spcPct val="100000"/>
              </a:lnSpc>
              <a:buFontTx/>
              <a:buNone/>
            </a:pP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4036601620"/>
      </p:ext>
    </p:extLst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03400" y="1384300"/>
            <a:ext cx="6756399" cy="4064000"/>
          </a:xfrm>
        </p:spPr>
        <p:txBody>
          <a:bodyPr>
            <a:normAutofit fontScale="92500"/>
          </a:bodyPr>
          <a:lstStyle/>
          <a:p>
            <a:r>
              <a:rPr lang="en-US" sz="2600" dirty="0"/>
              <a:t>Slow down for processing </a:t>
            </a:r>
            <a:r>
              <a:rPr lang="en-US" sz="2600" dirty="0" smtClean="0"/>
              <a:t>time</a:t>
            </a:r>
            <a:endParaRPr lang="en-US" sz="2600" dirty="0"/>
          </a:p>
          <a:p>
            <a:r>
              <a:rPr lang="en-US" sz="2600" dirty="0" smtClean="0"/>
              <a:t>Give students copy </a:t>
            </a:r>
            <a:r>
              <a:rPr lang="en-US" sz="2600" dirty="0"/>
              <a:t>of the PPT ahead of time</a:t>
            </a:r>
          </a:p>
          <a:p>
            <a:r>
              <a:rPr lang="en-US" sz="2600" dirty="0" smtClean="0"/>
              <a:t>Read </a:t>
            </a:r>
            <a:r>
              <a:rPr lang="en-US" sz="2600" dirty="0"/>
              <a:t>out loud </a:t>
            </a:r>
          </a:p>
          <a:p>
            <a:r>
              <a:rPr lang="en-US" sz="2600" dirty="0"/>
              <a:t>Give them academic vocabulary before hand</a:t>
            </a:r>
          </a:p>
          <a:p>
            <a:r>
              <a:rPr lang="en-US" sz="2600" dirty="0" smtClean="0"/>
              <a:t>Printed hand out of glossary </a:t>
            </a:r>
            <a:endParaRPr lang="en-US" sz="2600" dirty="0"/>
          </a:p>
          <a:p>
            <a:r>
              <a:rPr lang="en-US" sz="2600" dirty="0"/>
              <a:t>Orally </a:t>
            </a:r>
            <a:r>
              <a:rPr lang="en-US" sz="2600" dirty="0" smtClean="0"/>
              <a:t>repeat questions</a:t>
            </a:r>
          </a:p>
          <a:p>
            <a:r>
              <a:rPr lang="en-US" sz="2600" dirty="0" smtClean="0"/>
              <a:t>Highlight key words </a:t>
            </a:r>
            <a:r>
              <a:rPr lang="en-US" sz="2600" dirty="0"/>
              <a:t>on the </a:t>
            </a:r>
            <a:r>
              <a:rPr lang="en-US" sz="2600" dirty="0" smtClean="0"/>
              <a:t>PPT</a:t>
            </a:r>
            <a:endParaRPr lang="en-US" sz="26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54200" y="381000"/>
            <a:ext cx="7010400" cy="838200"/>
          </a:xfrm>
        </p:spPr>
        <p:txBody>
          <a:bodyPr/>
          <a:lstStyle/>
          <a:p>
            <a:r>
              <a:rPr lang="en-US" dirty="0" smtClean="0"/>
              <a:t>Accommodations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8245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Accommodations are </a:t>
            </a:r>
            <a:r>
              <a:rPr lang="en-US" u="sng" dirty="0" smtClean="0"/>
              <a:t>NOT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5300" y="1282700"/>
            <a:ext cx="70104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Watering down a curriculum or lowering standards of a CTE program</a:t>
            </a:r>
          </a:p>
          <a:p>
            <a:r>
              <a:rPr lang="en-US" sz="2400" dirty="0" smtClean="0"/>
              <a:t>Deleting competencies necessary for employment and job retention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816100" y="3860800"/>
            <a:ext cx="7162800" cy="12926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0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Students </a:t>
            </a:r>
            <a:r>
              <a:rPr lang="en-US" sz="30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are expected to meet the same </a:t>
            </a:r>
            <a:r>
              <a:rPr lang="en-US" sz="30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standards</a:t>
            </a:r>
          </a:p>
          <a:p>
            <a:pPr algn="ctr"/>
            <a:r>
              <a:rPr lang="en-US" sz="30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0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set for everyone </a:t>
            </a:r>
            <a:r>
              <a:rPr lang="en-US" sz="30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else!</a:t>
            </a:r>
            <a:endParaRPr lang="en-US" sz="3000" b="1" dirty="0">
              <a:ln w="1905"/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529794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Behaviors - Speaking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250" y="1676399"/>
            <a:ext cx="7010400" cy="4572001"/>
          </a:xfrm>
        </p:spPr>
        <p:txBody>
          <a:bodyPr/>
          <a:lstStyle/>
          <a:p>
            <a:r>
              <a:rPr lang="en-US" dirty="0" smtClean="0"/>
              <a:t>Speaking</a:t>
            </a:r>
          </a:p>
          <a:p>
            <a:pPr lvl="1"/>
            <a:r>
              <a:rPr lang="en-US" dirty="0" smtClean="0"/>
              <a:t>Respect student’s silent period and do not force him/her to speak if the student is hesitant to participate (BL)</a:t>
            </a:r>
          </a:p>
          <a:p>
            <a:pPr lvl="1"/>
            <a:r>
              <a:rPr lang="en-US" dirty="0" smtClean="0"/>
              <a:t>Focus on the content of student’s response and not on pronunciation or grammatical errors (IL)</a:t>
            </a:r>
          </a:p>
          <a:p>
            <a:pPr lvl="1"/>
            <a:r>
              <a:rPr lang="en-US" dirty="0" smtClean="0"/>
              <a:t>Assign oral presentations to practice using content-based terms and common abstract vocabulary (AL)</a:t>
            </a:r>
          </a:p>
          <a:p>
            <a:pPr lvl="1"/>
            <a:r>
              <a:rPr lang="en-US" dirty="0" smtClean="0"/>
              <a:t>Encourage student to participate in a variety of extended social and academic discussions (AHL)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28800" y="1244600"/>
            <a:ext cx="65913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Vary with domain and PLD that is being addressed</a:t>
            </a:r>
          </a:p>
        </p:txBody>
      </p:sp>
    </p:spTree>
    <p:extLst>
      <p:ext uri="{BB962C8B-B14F-4D97-AF65-F5344CB8AC3E}">
        <p14:creationId xmlns:p14="http://schemas.microsoft.com/office/powerpoint/2010/main" val="684926240"/>
      </p:ext>
    </p:extLst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Behaviors - Listening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7200" y="1777999"/>
            <a:ext cx="7010400" cy="3124201"/>
          </a:xfrm>
        </p:spPr>
        <p:txBody>
          <a:bodyPr/>
          <a:lstStyle/>
          <a:p>
            <a:r>
              <a:rPr lang="en-US" dirty="0" smtClean="0"/>
              <a:t>Listening</a:t>
            </a:r>
          </a:p>
          <a:p>
            <a:pPr lvl="1"/>
            <a:r>
              <a:rPr lang="en-US" dirty="0" smtClean="0"/>
              <a:t>Speak in clear, concise manner, such as using shorter sentences and fewer pronouns (BL)</a:t>
            </a:r>
          </a:p>
          <a:p>
            <a:pPr lvl="1"/>
            <a:r>
              <a:rPr lang="en-US" dirty="0" smtClean="0"/>
              <a:t>Extensive use of visual and verbal cues to reinforce spoken or written words (IL)</a:t>
            </a:r>
          </a:p>
          <a:p>
            <a:pPr lvl="1"/>
            <a:r>
              <a:rPr lang="en-US" dirty="0" smtClean="0"/>
              <a:t>Increased wait time to process information (AL)</a:t>
            </a:r>
          </a:p>
          <a:p>
            <a:pPr lvl="1"/>
            <a:r>
              <a:rPr lang="en-US" dirty="0" smtClean="0"/>
              <a:t>Allow student to seek clarification as needed (AHL)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28800" y="1244600"/>
            <a:ext cx="65913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Vary with domain and PLD that is being addressed</a:t>
            </a:r>
          </a:p>
        </p:txBody>
      </p:sp>
    </p:spTree>
    <p:extLst>
      <p:ext uri="{BB962C8B-B14F-4D97-AF65-F5344CB8AC3E}">
        <p14:creationId xmlns:p14="http://schemas.microsoft.com/office/powerpoint/2010/main" val="2938409262"/>
      </p:ext>
    </p:extLst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Behaviors -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7200" y="1777999"/>
            <a:ext cx="7010400" cy="4737101"/>
          </a:xfrm>
        </p:spPr>
        <p:txBody>
          <a:bodyPr/>
          <a:lstStyle/>
          <a:p>
            <a:r>
              <a:rPr lang="en-US" dirty="0" smtClean="0"/>
              <a:t>Reading</a:t>
            </a:r>
          </a:p>
          <a:p>
            <a:pPr lvl="1"/>
            <a:r>
              <a:rPr lang="en-US" dirty="0" smtClean="0"/>
              <a:t>Read aloud to model enunciation and the use of English language structures (BL)</a:t>
            </a:r>
          </a:p>
          <a:p>
            <a:pPr lvl="1"/>
            <a:r>
              <a:rPr lang="en-US" dirty="0" smtClean="0"/>
              <a:t>Allow student to read independently providing him/her with additional time to read slowly and reread for clarification</a:t>
            </a:r>
            <a:r>
              <a:rPr lang="en-US" dirty="0"/>
              <a:t> </a:t>
            </a:r>
            <a:r>
              <a:rPr lang="en-US" dirty="0" smtClean="0"/>
              <a:t>(IL)</a:t>
            </a:r>
          </a:p>
          <a:p>
            <a:pPr lvl="1"/>
            <a:r>
              <a:rPr lang="en-US" dirty="0" smtClean="0"/>
              <a:t>Use varied cooperative groups to encourage and provide student with oral reading opportunities (AL)</a:t>
            </a:r>
          </a:p>
          <a:p>
            <a:pPr lvl="1"/>
            <a:r>
              <a:rPr lang="en-US" dirty="0" smtClean="0"/>
              <a:t>Use grade-appropriate texts that will promote vocabulary development of low-frequency or specialized, content-specific words (AHL)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28800" y="1244600"/>
            <a:ext cx="65913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Vary with domain and PLD that is being addressed</a:t>
            </a:r>
          </a:p>
        </p:txBody>
      </p:sp>
    </p:spTree>
    <p:extLst>
      <p:ext uri="{BB962C8B-B14F-4D97-AF65-F5344CB8AC3E}">
        <p14:creationId xmlns:p14="http://schemas.microsoft.com/office/powerpoint/2010/main" val="2036369760"/>
      </p:ext>
    </p:extLst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Behaviors -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7200" y="1777999"/>
            <a:ext cx="7010400" cy="4737101"/>
          </a:xfrm>
        </p:spPr>
        <p:txBody>
          <a:bodyPr/>
          <a:lstStyle/>
          <a:p>
            <a:r>
              <a:rPr lang="en-US" dirty="0" smtClean="0"/>
              <a:t>Writing</a:t>
            </a:r>
          </a:p>
          <a:p>
            <a:pPr lvl="1"/>
            <a:r>
              <a:rPr lang="en-US" dirty="0" smtClean="0"/>
              <a:t>Use a familiar topic to brainstorm and model organization of thoughts using simple sentences (BL)</a:t>
            </a:r>
          </a:p>
          <a:p>
            <a:pPr lvl="1"/>
            <a:r>
              <a:rPr lang="en-US" dirty="0" smtClean="0"/>
              <a:t>Create an interactive word wall that the student can use during independent or cooperative writing tasks (IL)</a:t>
            </a:r>
          </a:p>
          <a:p>
            <a:pPr lvl="1"/>
            <a:r>
              <a:rPr lang="en-US" dirty="0" smtClean="0"/>
              <a:t>Have student write a personal narrative requiring the use of a graphic organizer to compose a first draft (AL)</a:t>
            </a:r>
          </a:p>
          <a:p>
            <a:pPr lvl="1"/>
            <a:r>
              <a:rPr lang="en-US" dirty="0" smtClean="0"/>
              <a:t>Expose student to multiple examples of texts that were written for a variety of purposes and audiences (AHL)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28800" y="1244600"/>
            <a:ext cx="65913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Vary with domain and PLD that is being addressed</a:t>
            </a:r>
          </a:p>
        </p:txBody>
      </p:sp>
    </p:spTree>
    <p:extLst>
      <p:ext uri="{BB962C8B-B14F-4D97-AF65-F5344CB8AC3E}">
        <p14:creationId xmlns:p14="http://schemas.microsoft.com/office/powerpoint/2010/main" val="1263336921"/>
      </p:ext>
    </p:extLst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0" y="735013"/>
            <a:ext cx="7010400" cy="838200"/>
          </a:xfrm>
        </p:spPr>
        <p:txBody>
          <a:bodyPr/>
          <a:lstStyle/>
          <a:p>
            <a:r>
              <a:rPr lang="en-US" dirty="0" smtClean="0"/>
              <a:t>Language Development Process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651000" y="1573213"/>
            <a:ext cx="7010400" cy="442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50000"/>
              </a:spcBef>
              <a:spcAft>
                <a:spcPct val="0"/>
              </a:spcAft>
              <a:buChar char="•"/>
              <a:defRPr sz="28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400" i="1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2400" kern="0" dirty="0" smtClean="0"/>
              <a:t>3. Language Development Activities: Provide multiple opportunities to listen, speak, read, and write using academic language.</a:t>
            </a:r>
          </a:p>
          <a:p>
            <a:pPr lvl="1">
              <a:lnSpc>
                <a:spcPct val="100000"/>
              </a:lnSpc>
            </a:pPr>
            <a:r>
              <a:rPr lang="en-US" sz="2000" kern="0" dirty="0" smtClean="0"/>
              <a:t>Use Content and Language Objectives to frame your lesson</a:t>
            </a:r>
          </a:p>
          <a:p>
            <a:pPr lvl="1">
              <a:lnSpc>
                <a:spcPct val="100000"/>
              </a:lnSpc>
            </a:pPr>
            <a:r>
              <a:rPr lang="en-US" sz="2000" kern="0" dirty="0" smtClean="0"/>
              <a:t>Use sentence frames and probing questions to promote social and academic disclosure</a:t>
            </a:r>
          </a:p>
          <a:p>
            <a:pPr lvl="1">
              <a:lnSpc>
                <a:spcPct val="100000"/>
              </a:lnSpc>
            </a:pPr>
            <a:r>
              <a:rPr lang="en-US" sz="2000" kern="0" dirty="0" smtClean="0"/>
              <a:t>Ensure activities are designed to include participation form all levels of proficiency</a:t>
            </a:r>
          </a:p>
          <a:p>
            <a:pPr lvl="1">
              <a:lnSpc>
                <a:spcPct val="100000"/>
              </a:lnSpc>
            </a:pPr>
            <a:r>
              <a:rPr lang="en-US" sz="2000" kern="0" dirty="0" smtClean="0"/>
              <a:t>Establish routines and procedures to promote a supportive learning environment</a:t>
            </a:r>
            <a:endParaRPr lang="en-US" sz="2400" kern="0" dirty="0" smtClean="0"/>
          </a:p>
          <a:p>
            <a:pPr marL="0" indent="0">
              <a:lnSpc>
                <a:spcPct val="100000"/>
              </a:lnSpc>
              <a:buFontTx/>
              <a:buNone/>
            </a:pP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476839113"/>
      </p:ext>
    </p:extLst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1248984" y="1409700"/>
            <a:ext cx="3767516" cy="4343401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2800" b="1" dirty="0" smtClean="0">
                <a:ea typeface="ＭＳ Ｐゴシック" pitchFamily="34" charset="-128"/>
              </a:rPr>
              <a:t>Content Objective</a:t>
            </a:r>
          </a:p>
          <a:p>
            <a:pPr eaLnBrk="1" hangingPunct="1">
              <a:lnSpc>
                <a:spcPct val="90000"/>
              </a:lnSpc>
              <a:buClr>
                <a:srgbClr val="A32C18"/>
              </a:buClr>
            </a:pPr>
            <a:r>
              <a:rPr lang="en-US" altLang="en-US" sz="2600" dirty="0" smtClean="0">
                <a:ea typeface="ＭＳ Ｐゴシック" pitchFamily="34" charset="-128"/>
              </a:rPr>
              <a:t>Align with TEKS</a:t>
            </a:r>
          </a:p>
          <a:p>
            <a:pPr eaLnBrk="1" hangingPunct="1">
              <a:lnSpc>
                <a:spcPct val="90000"/>
              </a:lnSpc>
              <a:buClr>
                <a:srgbClr val="A32C18"/>
              </a:buClr>
            </a:pPr>
            <a:r>
              <a:rPr lang="en-US" altLang="en-US" sz="2600" dirty="0" smtClean="0">
                <a:ea typeface="ＭＳ Ｐゴシック" pitchFamily="34" charset="-128"/>
              </a:rPr>
              <a:t>Answer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 smtClean="0">
                <a:ea typeface="ＭＳ Ｐゴシック" pitchFamily="34" charset="-128"/>
              </a:rPr>
              <a:t>Who?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dirty="0" smtClean="0">
                <a:ea typeface="ＭＳ Ｐゴシック" pitchFamily="34" charset="-128"/>
              </a:rPr>
              <a:t>students</a:t>
            </a:r>
            <a:endParaRPr lang="en-US" altLang="en-US" sz="1800" i="1" dirty="0" smtClean="0">
              <a:ea typeface="ＭＳ Ｐゴシック" pitchFamily="34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 smtClean="0">
                <a:ea typeface="ＭＳ Ｐゴシック" pitchFamily="34" charset="-128"/>
              </a:rPr>
              <a:t>Do what?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dirty="0" smtClean="0">
                <a:ea typeface="ＭＳ Ｐゴシック" pitchFamily="34" charset="-128"/>
              </a:rPr>
              <a:t>TEKS (match, identify, </a:t>
            </a:r>
          </a:p>
          <a:p>
            <a:pPr lvl="2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altLang="en-US" sz="1800" dirty="0" smtClean="0">
                <a:ea typeface="ＭＳ Ｐゴシック" pitchFamily="34" charset="-128"/>
              </a:rPr>
              <a:t>	evaluate, etc.)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 smtClean="0">
                <a:ea typeface="ＭＳ Ｐゴシック" pitchFamily="34" charset="-128"/>
              </a:rPr>
              <a:t>How/with what?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dirty="0" smtClean="0">
                <a:ea typeface="ＭＳ Ｐゴシック" pitchFamily="34" charset="-128"/>
              </a:rPr>
              <a:t>tasks, resources, processes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200" dirty="0" smtClean="0"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200" dirty="0" smtClean="0"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sz="2200" dirty="0" smtClean="0">
              <a:ea typeface="ＭＳ Ｐゴシック" pitchFamily="34" charset="-128"/>
            </a:endParaRPr>
          </a:p>
        </p:txBody>
      </p:sp>
      <p:sp>
        <p:nvSpPr>
          <p:cNvPr id="35844" name="Content Placeholder 3"/>
          <p:cNvSpPr>
            <a:spLocks noGrp="1"/>
          </p:cNvSpPr>
          <p:nvPr>
            <p:ph type="body" sz="quarter" idx="13"/>
          </p:nvPr>
        </p:nvSpPr>
        <p:spPr>
          <a:xfrm>
            <a:off x="5054601" y="1397000"/>
            <a:ext cx="3733800" cy="4101228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ea typeface="ＭＳ Ｐゴシック" pitchFamily="34" charset="-128"/>
              </a:rPr>
              <a:t>Language Objective</a:t>
            </a:r>
          </a:p>
          <a:p>
            <a:pPr marL="457200" indent="-457200" eaLnBrk="1" hangingPunct="1">
              <a:lnSpc>
                <a:spcPct val="90000"/>
              </a:lnSpc>
              <a:buClr>
                <a:srgbClr val="A32C18"/>
              </a:buClr>
              <a:buFont typeface="Arial" pitchFamily="34" charset="0"/>
              <a:buChar char="•"/>
              <a:defRPr/>
            </a:pPr>
            <a:r>
              <a:rPr lang="en-US" sz="2600" dirty="0" smtClean="0">
                <a:ea typeface="ＭＳ Ｐゴシック" pitchFamily="34" charset="-128"/>
              </a:rPr>
              <a:t>Align with ELPS </a:t>
            </a:r>
          </a:p>
          <a:p>
            <a:pPr marL="457200" indent="-457200" eaLnBrk="1" hangingPunct="1">
              <a:lnSpc>
                <a:spcPct val="90000"/>
              </a:lnSpc>
              <a:buClr>
                <a:srgbClr val="A32C18"/>
              </a:buClr>
              <a:buFont typeface="Arial" pitchFamily="34" charset="0"/>
              <a:buChar char="•"/>
              <a:defRPr/>
            </a:pPr>
            <a:r>
              <a:rPr lang="en-US" sz="2600" dirty="0" smtClean="0">
                <a:ea typeface="ＭＳ Ｐゴシック" pitchFamily="34" charset="-128"/>
              </a:rPr>
              <a:t>Answer 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>
                <a:ea typeface="ＭＳ Ｐゴシック" pitchFamily="34" charset="-128"/>
              </a:rPr>
              <a:t>Who?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800" dirty="0" smtClean="0">
                <a:ea typeface="ＭＳ Ｐゴシック" pitchFamily="34" charset="-128"/>
              </a:rPr>
              <a:t>students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>
                <a:ea typeface="ＭＳ Ｐゴシック" pitchFamily="34" charset="-128"/>
              </a:rPr>
              <a:t>Do what?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800" dirty="0" smtClean="0">
                <a:ea typeface="ＭＳ Ｐゴシック" pitchFamily="34" charset="-128"/>
              </a:rPr>
              <a:t>ELPS (listen, speak, read, write, etc.)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>
                <a:ea typeface="ＭＳ Ｐゴシック" pitchFamily="34" charset="-128"/>
              </a:rPr>
              <a:t>How/with what?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800" dirty="0" smtClean="0">
                <a:ea typeface="ＭＳ Ｐゴシック" pitchFamily="34" charset="-128"/>
              </a:rPr>
              <a:t>words/phrases and/or printed material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36871" name="Text Placeholder 6"/>
          <p:cNvSpPr txBox="1">
            <a:spLocks/>
          </p:cNvSpPr>
          <p:nvPr/>
        </p:nvSpPr>
        <p:spPr bwMode="auto">
          <a:xfrm>
            <a:off x="1320800" y="228600"/>
            <a:ext cx="7340600" cy="1324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/>
            </a:pPr>
            <a:r>
              <a:rPr lang="en-US" sz="34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Characteristics of Content and Language Objectives</a:t>
            </a:r>
            <a:endParaRPr lang="en-US" sz="3400" dirty="0" smtClean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91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596900"/>
            <a:ext cx="7010400" cy="838200"/>
          </a:xfrm>
        </p:spPr>
        <p:txBody>
          <a:bodyPr/>
          <a:lstStyle/>
          <a:p>
            <a:r>
              <a:rPr lang="en-US" dirty="0" smtClean="0"/>
              <a:t>Today’s workshop objectives: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52600" y="1979613"/>
            <a:ext cx="7010400" cy="285908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9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b="1" dirty="0">
                <a:latin typeface="Calibri" panose="020F0502020204030204" pitchFamily="34" charset="0"/>
              </a:rPr>
              <a:t>Content Objective </a:t>
            </a:r>
            <a:r>
              <a:rPr lang="en-US" dirty="0">
                <a:latin typeface="Calibri" panose="020F0502020204030204" pitchFamily="34" charset="0"/>
              </a:rPr>
              <a:t>– Practice and apply effective instructional strategies for ELLs. </a:t>
            </a:r>
          </a:p>
          <a:p>
            <a:r>
              <a:rPr lang="en-US" b="1" dirty="0">
                <a:latin typeface="Calibri" panose="020F0502020204030204" pitchFamily="34" charset="0"/>
              </a:rPr>
              <a:t>Language Objective </a:t>
            </a:r>
            <a:r>
              <a:rPr lang="en-US" dirty="0">
                <a:latin typeface="Calibri" panose="020F0502020204030204" pitchFamily="34" charset="0"/>
              </a:rPr>
              <a:t>– Explain the benefits and how to integrate content and language into effective instruction that meets the needs of all learners, especially those who are identified ELLs.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729061"/>
      </p:ext>
    </p:extLst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CTE Sample Content and Language Objectives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53749" y="2489199"/>
            <a:ext cx="3467101" cy="2646363"/>
          </a:xfrm>
        </p:spPr>
        <p:txBody>
          <a:bodyPr>
            <a:normAutofit/>
          </a:bodyPr>
          <a:lstStyle/>
          <a:p>
            <a:r>
              <a:rPr lang="en-US" sz="2200" dirty="0"/>
              <a:t>We will learn to identify and utilize balance as </a:t>
            </a:r>
            <a:r>
              <a:rPr lang="en-US" sz="2200" dirty="0" smtClean="0"/>
              <a:t>a design </a:t>
            </a:r>
            <a:r>
              <a:rPr lang="en-US" sz="2200" dirty="0"/>
              <a:t>element to create pleasing architecture.</a:t>
            </a:r>
          </a:p>
          <a:p>
            <a:endParaRPr lang="en-US" sz="2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3025" y="2463800"/>
            <a:ext cx="3822192" cy="3124200"/>
          </a:xfrm>
        </p:spPr>
        <p:txBody>
          <a:bodyPr>
            <a:normAutofit/>
          </a:bodyPr>
          <a:lstStyle/>
          <a:p>
            <a:r>
              <a:rPr lang="en-US" sz="2200" dirty="0"/>
              <a:t>We will </a:t>
            </a:r>
            <a:r>
              <a:rPr lang="en-US" sz="2200" dirty="0" smtClean="0"/>
              <a:t>write using newly acquired vocabulary relating to balance through the application of real world examples.</a:t>
            </a:r>
            <a:endParaRPr lang="en-US" sz="2200" dirty="0"/>
          </a:p>
        </p:txBody>
      </p:sp>
      <p:sp>
        <p:nvSpPr>
          <p:cNvPr id="9" name="Text Placeholder 6"/>
          <p:cNvSpPr txBox="1">
            <a:spLocks/>
          </p:cNvSpPr>
          <p:nvPr/>
        </p:nvSpPr>
        <p:spPr>
          <a:xfrm>
            <a:off x="4998396" y="1384300"/>
            <a:ext cx="3822192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400" b="0" i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/>
              <a:t>Language Objective</a:t>
            </a:r>
          </a:p>
          <a:p>
            <a:r>
              <a:rPr lang="en-US" sz="1800" dirty="0" smtClean="0"/>
              <a:t>(ELPS)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939288" y="4479374"/>
            <a:ext cx="3657600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What?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or with what?</a:t>
            </a:r>
            <a:endParaRPr lang="en-US" sz="24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 Placeholder 6"/>
          <p:cNvSpPr txBox="1">
            <a:spLocks/>
          </p:cNvSpPr>
          <p:nvPr/>
        </p:nvSpPr>
        <p:spPr>
          <a:xfrm>
            <a:off x="1176204" y="1384300"/>
            <a:ext cx="3822192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400" b="0" i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/>
              <a:t>Content Objective</a:t>
            </a:r>
          </a:p>
          <a:p>
            <a:r>
              <a:rPr lang="en-US" sz="1800" dirty="0" smtClean="0"/>
              <a:t>(TEKS)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1908754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Review Our Objectives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738" y="1308100"/>
            <a:ext cx="6886561" cy="478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228422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0" y="735013"/>
            <a:ext cx="7010400" cy="838200"/>
          </a:xfrm>
        </p:spPr>
        <p:txBody>
          <a:bodyPr/>
          <a:lstStyle/>
          <a:p>
            <a:r>
              <a:rPr lang="en-US" dirty="0" smtClean="0"/>
              <a:t>Language Development Process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651000" y="1573213"/>
            <a:ext cx="7010400" cy="268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50000"/>
              </a:spcBef>
              <a:spcAft>
                <a:spcPct val="0"/>
              </a:spcAft>
              <a:buChar char="•"/>
              <a:defRPr sz="28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400" i="1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2400" kern="0" dirty="0"/>
              <a:t>4</a:t>
            </a:r>
            <a:r>
              <a:rPr lang="en-US" sz="2400" kern="0" dirty="0" smtClean="0"/>
              <a:t>. Choose </a:t>
            </a:r>
            <a:r>
              <a:rPr lang="en-US" sz="2400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supplementary materials</a:t>
            </a:r>
            <a:r>
              <a:rPr lang="en-US" sz="2400" kern="0" dirty="0" smtClean="0"/>
              <a:t> needed to support student learning of new concepts.</a:t>
            </a:r>
          </a:p>
          <a:p>
            <a:pPr lvl="1">
              <a:lnSpc>
                <a:spcPct val="100000"/>
              </a:lnSpc>
            </a:pPr>
            <a:r>
              <a:rPr lang="en-US" sz="2000" kern="0" dirty="0" smtClean="0"/>
              <a:t>Select adaptive text(s) or related literature to support students’ understanding</a:t>
            </a:r>
          </a:p>
          <a:p>
            <a:pPr lvl="1">
              <a:lnSpc>
                <a:spcPct val="100000"/>
              </a:lnSpc>
            </a:pPr>
            <a:r>
              <a:rPr lang="en-US" sz="2000" kern="0" dirty="0" smtClean="0"/>
              <a:t>Use visuals, manipulatives, and/or modeling to pre-teach vocabulary and/or concepts</a:t>
            </a:r>
          </a:p>
          <a:p>
            <a:pPr marL="0" indent="0">
              <a:lnSpc>
                <a:spcPct val="100000"/>
              </a:lnSpc>
              <a:buFontTx/>
              <a:buNone/>
            </a:pP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442949322"/>
      </p:ext>
    </p:extLst>
  </p:cSld>
  <p:clrMapOvr>
    <a:masterClrMapping/>
  </p:clrMapOvr>
  <p:transition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63700" y="1905000"/>
            <a:ext cx="6743700" cy="3916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Add learning objective and task both at the beginning and end of the PPT presentation</a:t>
            </a:r>
          </a:p>
          <a:p>
            <a:r>
              <a:rPr lang="en-US" dirty="0" smtClean="0"/>
              <a:t>Highlight key vocabulary</a:t>
            </a:r>
          </a:p>
          <a:p>
            <a:r>
              <a:rPr lang="en-US" dirty="0" smtClean="0"/>
              <a:t>Introduce vocabulary at the beginning of lesson and reinforce at the end</a:t>
            </a:r>
          </a:p>
          <a:p>
            <a:r>
              <a:rPr lang="en-US" dirty="0" smtClean="0"/>
              <a:t>Create a glossary slide</a:t>
            </a:r>
          </a:p>
          <a:p>
            <a:r>
              <a:rPr lang="en-US" dirty="0" smtClean="0"/>
              <a:t>Add pictures where appropriate</a:t>
            </a:r>
          </a:p>
          <a:p>
            <a:r>
              <a:rPr lang="en-US" dirty="0" smtClean="0"/>
              <a:t>Save a copy as a PDF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62100" y="673100"/>
            <a:ext cx="7010400" cy="838200"/>
          </a:xfrm>
        </p:spPr>
        <p:txBody>
          <a:bodyPr/>
          <a:lstStyle/>
          <a:p>
            <a:r>
              <a:rPr lang="en-US" dirty="0" smtClean="0"/>
              <a:t>Suggestions for Your PPT Presentations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81814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Glossary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3450" y="1143001"/>
            <a:ext cx="4658735" cy="4165599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5300" b="1" dirty="0" smtClean="0">
                <a:solidFill>
                  <a:srgbClr val="CC00CC"/>
                </a:solidFill>
              </a:rPr>
              <a:t>Balance: </a:t>
            </a:r>
            <a:r>
              <a:rPr lang="en-US" sz="5300" dirty="0" smtClean="0"/>
              <a:t>How </a:t>
            </a:r>
            <a:r>
              <a:rPr lang="en-US" sz="5300" dirty="0"/>
              <a:t>lines, shapes, colors, textures, and patterns are used to break up an area or space into parts</a:t>
            </a:r>
            <a:r>
              <a:rPr lang="en-US" sz="5300" dirty="0" smtClean="0"/>
              <a:t>.</a:t>
            </a:r>
          </a:p>
          <a:p>
            <a:pPr marL="0" indent="0">
              <a:buNone/>
            </a:pPr>
            <a:endParaRPr lang="en-US" sz="5300" dirty="0" smtClean="0"/>
          </a:p>
          <a:p>
            <a:pPr marL="0" indent="0">
              <a:buNone/>
            </a:pPr>
            <a:endParaRPr lang="en-US" sz="5300" dirty="0"/>
          </a:p>
          <a:p>
            <a:pPr marL="0" indent="0">
              <a:buNone/>
            </a:pPr>
            <a:endParaRPr lang="en-US" sz="5300" dirty="0"/>
          </a:p>
          <a:p>
            <a:pPr marL="0" indent="0">
              <a:buNone/>
            </a:pPr>
            <a:endParaRPr lang="en-US" sz="5300" dirty="0"/>
          </a:p>
          <a:p>
            <a:pPr marL="0" indent="0">
              <a:buNone/>
            </a:pPr>
            <a:r>
              <a:rPr lang="en-US" sz="5300" b="1" dirty="0" smtClean="0">
                <a:solidFill>
                  <a:srgbClr val="CC00CC"/>
                </a:solidFill>
              </a:rPr>
              <a:t>Equilibrium: </a:t>
            </a:r>
            <a:r>
              <a:rPr lang="en-US" sz="5300" dirty="0" smtClean="0"/>
              <a:t>A </a:t>
            </a:r>
            <a:r>
              <a:rPr lang="en-US" sz="5300" dirty="0"/>
              <a:t>state of rest or balance due to the equal action of opposing forces. </a:t>
            </a:r>
            <a:endParaRPr lang="en-US" sz="53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83931-4CEF-46A5-9F2A-5F6CF7BA3CAE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1026" name="Picture 2" descr="http://4.bp.blogspot.com/-GQRtcdjHyMk/T5DTksU7YUI/AAAAAAAAAHE/YuatW8HJNug/s1600/balan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1950243"/>
            <a:ext cx="1809750" cy="1357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dieselcrew.com/wp-content/uploads/2009/12/ring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199" y="4968720"/>
            <a:ext cx="1917701" cy="1188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1489694"/>
      </p:ext>
    </p:extLst>
  </p:cSld>
  <p:clrMapOvr>
    <a:masterClrMapping/>
  </p:clrMapOvr>
  <p:transition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Glossary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4300" y="533401"/>
            <a:ext cx="4914900" cy="63398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Symmetrical Balance: </a:t>
            </a:r>
            <a:r>
              <a:rPr lang="en-US" dirty="0" smtClean="0"/>
              <a:t>Both </a:t>
            </a:r>
            <a:r>
              <a:rPr lang="en-US" dirty="0"/>
              <a:t>sides are EXACTLY the same - a mirror image of each other.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Asymmetrical Balance: </a:t>
            </a:r>
            <a:r>
              <a:rPr lang="en-US" dirty="0"/>
              <a:t>The design is balanced but each side is different in some way.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83931-4CEF-46A5-9F2A-5F6CF7BA3CAE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2050" name="Picture 2" descr="http://media-cache-ak0.pinimg.com/736x/ab/2a/6a/ab2a6aa6812137c4ce50cf3c0c40fd7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587500"/>
            <a:ext cx="1600200" cy="1596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art.nmu.edu/cognates/concepts/pix/kin_balance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322" y="4663440"/>
            <a:ext cx="2198558" cy="13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216115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0" y="735013"/>
            <a:ext cx="7010400" cy="838200"/>
          </a:xfrm>
        </p:spPr>
        <p:txBody>
          <a:bodyPr/>
          <a:lstStyle/>
          <a:p>
            <a:r>
              <a:rPr lang="en-US" dirty="0" smtClean="0"/>
              <a:t>Language Development Process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651000" y="1573213"/>
            <a:ext cx="7010400" cy="268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50000"/>
              </a:spcBef>
              <a:spcAft>
                <a:spcPct val="0"/>
              </a:spcAft>
              <a:buChar char="•"/>
              <a:defRPr sz="28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400" i="1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2400" kern="0" dirty="0" smtClean="0"/>
              <a:t>5. Continuously gather information on student progress in English language development.</a:t>
            </a:r>
          </a:p>
          <a:p>
            <a:pPr lvl="1">
              <a:lnSpc>
                <a:spcPct val="100000"/>
              </a:lnSpc>
            </a:pPr>
            <a:r>
              <a:rPr lang="en-US" sz="2000" kern="0" dirty="0" smtClean="0"/>
              <a:t>Implement listening, speaking, reading, and writing activities during instruction to check for understanding</a:t>
            </a:r>
          </a:p>
          <a:p>
            <a:pPr lvl="1">
              <a:lnSpc>
                <a:spcPct val="100000"/>
              </a:lnSpc>
            </a:pPr>
            <a:r>
              <a:rPr lang="en-US" sz="2000" kern="0" dirty="0" smtClean="0"/>
              <a:t>Track and communicate progress to all stakeholders</a:t>
            </a:r>
          </a:p>
          <a:p>
            <a:pPr lvl="1">
              <a:lnSpc>
                <a:spcPct val="100000"/>
              </a:lnSpc>
            </a:pPr>
            <a:r>
              <a:rPr lang="en-US" sz="2000" kern="0" dirty="0" smtClean="0"/>
              <a:t>Revisit PLDs to consistently support and promote higher levels of English language acquisition</a:t>
            </a:r>
          </a:p>
          <a:p>
            <a:pPr marL="0" indent="0">
              <a:lnSpc>
                <a:spcPct val="100000"/>
              </a:lnSpc>
              <a:buFontTx/>
              <a:buNone/>
            </a:pP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196239089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it Important that ELL Students Demonstrate Progress?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1800" y="1738313"/>
            <a:ext cx="7010400" cy="3392487"/>
          </a:xfrm>
        </p:spPr>
        <p:txBody>
          <a:bodyPr/>
          <a:lstStyle/>
          <a:p>
            <a:r>
              <a:rPr lang="en-US" dirty="0"/>
              <a:t>TELPAS reading performance is a primary component of the ELL Progress Indicator that was incorporated into the state accountability ratings system in </a:t>
            </a:r>
            <a:r>
              <a:rPr lang="en-US" dirty="0" smtClean="0"/>
              <a:t>2011</a:t>
            </a:r>
          </a:p>
          <a:p>
            <a:r>
              <a:rPr lang="en-US" dirty="0" smtClean="0"/>
              <a:t>TELPAS </a:t>
            </a:r>
            <a:r>
              <a:rPr lang="en-US" dirty="0"/>
              <a:t>results are used in a number of other indicators in the state’s Performance-Based Monitoring Analysis System (PBMAS). </a:t>
            </a:r>
          </a:p>
        </p:txBody>
      </p:sp>
    </p:spTree>
    <p:extLst>
      <p:ext uri="{BB962C8B-B14F-4D97-AF65-F5344CB8AC3E}">
        <p14:creationId xmlns:p14="http://schemas.microsoft.com/office/powerpoint/2010/main" val="263006855"/>
      </p:ext>
    </p:extLst>
  </p:cSld>
  <p:clrMapOvr>
    <a:masterClrMapping/>
  </p:clrMapOvr>
  <p:transition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292" y="139700"/>
            <a:ext cx="6447501" cy="13208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dirty="0"/>
              <a:t>Special Populations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298547"/>
            <a:ext cx="6629400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Career Technical Special Populations Center, Texas A &amp; M University CTSP</a:t>
            </a:r>
          </a:p>
          <a:p>
            <a:pPr marL="0" indent="0">
              <a:buNone/>
            </a:pPr>
            <a:r>
              <a:rPr lang="en-US" sz="2200" dirty="0" smtClean="0">
                <a:hlinkClick r:id="rId3"/>
              </a:rPr>
              <a:t>http://ctsp.tamu.edu/</a:t>
            </a:r>
            <a:endParaRPr lang="en-US" sz="2200" dirty="0" smtClean="0"/>
          </a:p>
          <a:p>
            <a:pPr marL="0" indent="0">
              <a:buNone/>
            </a:pPr>
            <a:r>
              <a:rPr lang="en-US" sz="2600" b="1" dirty="0"/>
              <a:t>University of North Texas CTE</a:t>
            </a:r>
          </a:p>
          <a:p>
            <a:pPr marL="0" indent="0">
              <a:buNone/>
            </a:pPr>
            <a:r>
              <a:rPr lang="en-US" sz="2000" dirty="0">
                <a:hlinkClick r:id="rId4"/>
              </a:rPr>
              <a:t>http://cte.unt.edu/</a:t>
            </a:r>
            <a:endParaRPr lang="en-US" sz="2000" dirty="0"/>
          </a:p>
          <a:p>
            <a:pPr marL="0" indent="0">
              <a:buNone/>
            </a:pPr>
            <a:r>
              <a:rPr lang="en-US" sz="2600" b="1" dirty="0"/>
              <a:t>SFA Statewide Instructional Resources Development Center</a:t>
            </a:r>
          </a:p>
          <a:p>
            <a:pPr marL="0" indent="0">
              <a:buNone/>
            </a:pPr>
            <a:r>
              <a:rPr lang="en-US" sz="2000" dirty="0">
                <a:hlinkClick r:id="rId5"/>
              </a:rPr>
              <a:t>http://cte.sfasu.edu/</a:t>
            </a:r>
            <a:endParaRPr lang="en-US" sz="2000" dirty="0"/>
          </a:p>
          <a:p>
            <a:pPr marL="0" indent="0">
              <a:buNone/>
            </a:pPr>
            <a:endParaRPr lang="en-US" sz="22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97062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9900" y="152400"/>
            <a:ext cx="6680200" cy="1143000"/>
          </a:xfrm>
        </p:spPr>
        <p:txBody>
          <a:bodyPr>
            <a:normAutofit/>
          </a:bodyPr>
          <a:lstStyle/>
          <a:p>
            <a:r>
              <a:rPr lang="en-US" dirty="0"/>
              <a:t>Special Populations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143000"/>
            <a:ext cx="6877940" cy="5181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 dirty="0" smtClean="0"/>
              <a:t>Angie </a:t>
            </a:r>
            <a:r>
              <a:rPr lang="en-US" sz="2800" b="1" dirty="0" err="1" smtClean="0"/>
              <a:t>Haro</a:t>
            </a:r>
            <a:r>
              <a:rPr lang="en-US" sz="2800" b="1" dirty="0" smtClean="0"/>
              <a:t>, CTE Specialist</a:t>
            </a:r>
          </a:p>
          <a:p>
            <a:pPr marL="0" indent="0">
              <a:buNone/>
            </a:pPr>
            <a:r>
              <a:rPr lang="en-US" sz="2800" b="1" dirty="0" err="1" smtClean="0"/>
              <a:t>Regon</a:t>
            </a:r>
            <a:r>
              <a:rPr lang="en-US" sz="2800" b="1" dirty="0" smtClean="0"/>
              <a:t> 19 Education Service Center</a:t>
            </a:r>
          </a:p>
          <a:p>
            <a:pPr marL="0" indent="0">
              <a:buNone/>
            </a:pPr>
            <a:r>
              <a:rPr lang="en-US" sz="2800" b="1" dirty="0" smtClean="0"/>
              <a:t>California Perkins Joint Special Populations Advisory Committee</a:t>
            </a:r>
          </a:p>
          <a:p>
            <a:pPr marL="0" indent="0">
              <a:buNone/>
            </a:pPr>
            <a:r>
              <a:rPr lang="en-US" sz="2800" dirty="0">
                <a:hlinkClick r:id="rId2"/>
              </a:rPr>
              <a:t>www.jspac.org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Association for Career and Technical Education</a:t>
            </a:r>
          </a:p>
          <a:p>
            <a:pPr marL="0" indent="0">
              <a:buNone/>
            </a:pPr>
            <a:r>
              <a:rPr lang="en-US" sz="2800" dirty="0" smtClean="0">
                <a:hlinkClick r:id="rId3"/>
              </a:rPr>
              <a:t>www.acteonline.org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b="1" dirty="0" smtClean="0"/>
              <a:t>California Community College Special Populations Collaborative Website</a:t>
            </a:r>
          </a:p>
          <a:p>
            <a:pPr marL="0" indent="0">
              <a:buNone/>
            </a:pPr>
            <a:r>
              <a:rPr lang="en-US" sz="2600" dirty="0" smtClean="0">
                <a:hlinkClick r:id="rId4"/>
              </a:rPr>
              <a:t>http://www.cccspecialpopulations.org/</a:t>
            </a:r>
            <a:endParaRPr lang="en-US" sz="2600" dirty="0" smtClean="0"/>
          </a:p>
          <a:p>
            <a:pPr marL="0" indent="0" algn="ctr">
              <a:buNone/>
            </a:pPr>
            <a:endParaRPr lang="en-US" sz="3600" b="1" dirty="0" smtClean="0"/>
          </a:p>
          <a:p>
            <a:pPr marL="0" indent="0" algn="ctr">
              <a:buNone/>
            </a:pPr>
            <a:endParaRPr lang="en-US" sz="3600" b="1" dirty="0" smtClean="0"/>
          </a:p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endParaRPr lang="en-US" sz="4400" b="1" dirty="0" smtClean="0"/>
          </a:p>
          <a:p>
            <a:pPr marL="0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66633175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381001"/>
              </p:ext>
            </p:extLst>
          </p:nvPr>
        </p:nvGraphicFramePr>
        <p:xfrm>
          <a:off x="1993900" y="342900"/>
          <a:ext cx="6604000" cy="471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1"/>
          <p:cNvSpPr txBox="1"/>
          <p:nvPr/>
        </p:nvSpPr>
        <p:spPr>
          <a:xfrm>
            <a:off x="3891280" y="1146810"/>
            <a:ext cx="502920" cy="22098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/>
              <a:t>18%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89100" y="6381707"/>
            <a:ext cx="726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In a class of 25 students, about 5 students are ELL students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954231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Region One ELL Enrollment</a:t>
            </a:r>
            <a:endParaRPr lang="en-US" dirty="0"/>
          </a:p>
        </p:txBody>
      </p:sp>
      <p:graphicFrame>
        <p:nvGraphicFramePr>
          <p:cNvPr id="25" name="Chart 24"/>
          <p:cNvGraphicFramePr/>
          <p:nvPr>
            <p:extLst>
              <p:ext uri="{D42A27DB-BD31-4B8C-83A1-F6EECF244321}">
                <p14:modId xmlns:p14="http://schemas.microsoft.com/office/powerpoint/2010/main" val="3764783621"/>
              </p:ext>
            </p:extLst>
          </p:nvPr>
        </p:nvGraphicFramePr>
        <p:xfrm>
          <a:off x="1910281" y="1396999"/>
          <a:ext cx="6726725" cy="4723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2743200" y="6355533"/>
            <a:ext cx="5562164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a class of 25 students, about 15 are ELL students.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160428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Career Technology Education (CTE)</a:t>
            </a:r>
            <a:br>
              <a:rPr lang="en-US" dirty="0" smtClean="0"/>
            </a:br>
            <a:r>
              <a:rPr lang="en-US" dirty="0" smtClean="0"/>
              <a:t>(PBMAS - Indicators 1-9)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9624" y="1371600"/>
            <a:ext cx="3170976" cy="4775200"/>
          </a:xfrm>
        </p:spPr>
        <p:txBody>
          <a:bodyPr>
            <a:normAutofit fontScale="25000" lnSpcReduction="20000"/>
          </a:bodyPr>
          <a:lstStyle/>
          <a:p>
            <a:pPr marL="225425" indent="-225425"/>
            <a:r>
              <a:rPr lang="en-US" sz="5600" dirty="0" smtClean="0"/>
              <a:t>Students being served by Career and Technical Education (CTE) are advancing academically and performing satisfactorily on state assessments and other areas:</a:t>
            </a:r>
          </a:p>
          <a:p>
            <a:pPr marL="0" indent="0">
              <a:buNone/>
            </a:pPr>
            <a:endParaRPr lang="en-US" sz="5600" dirty="0" smtClean="0"/>
          </a:p>
          <a:p>
            <a:pPr marL="225425" indent="-225425">
              <a:buNone/>
            </a:pPr>
            <a:r>
              <a:rPr lang="en-US" sz="5600" dirty="0" smtClean="0"/>
              <a:t>1.  All CTE Students EOC Passing Rate</a:t>
            </a:r>
          </a:p>
          <a:p>
            <a:pPr marL="1143000" indent="-1143000">
              <a:buNone/>
            </a:pPr>
            <a:r>
              <a:rPr lang="en-US" sz="5600" dirty="0" smtClean="0"/>
              <a:t>2.  CTE LEP STAAR EOC Pass Rate</a:t>
            </a:r>
          </a:p>
          <a:p>
            <a:pPr marL="225425" indent="-225425">
              <a:buNone/>
            </a:pPr>
            <a:r>
              <a:rPr lang="en-US" sz="5600" dirty="0" smtClean="0"/>
              <a:t>3.  CTE Economically Disadvantaged  EOC Passing rate</a:t>
            </a:r>
          </a:p>
          <a:p>
            <a:pPr marL="225425" indent="-225425">
              <a:buNone/>
            </a:pPr>
            <a:r>
              <a:rPr lang="en-US" sz="5600" dirty="0" smtClean="0"/>
              <a:t>4.  CTE SPED EOC Passing Rate</a:t>
            </a:r>
          </a:p>
          <a:p>
            <a:pPr marL="225425" indent="-225425">
              <a:buNone/>
            </a:pPr>
            <a:r>
              <a:rPr lang="en-US" sz="5600" dirty="0" smtClean="0"/>
              <a:t>5.  CTE Annual Dropout Rate</a:t>
            </a:r>
          </a:p>
          <a:p>
            <a:pPr marL="225425" indent="-225425">
              <a:buNone/>
            </a:pPr>
            <a:r>
              <a:rPr lang="en-US" sz="5600" dirty="0" smtClean="0"/>
              <a:t>6.  CTE RHSP/DAP Diploma Rate</a:t>
            </a:r>
          </a:p>
          <a:p>
            <a:pPr marL="225425" indent="-225425">
              <a:buNone/>
            </a:pPr>
            <a:r>
              <a:rPr lang="en-US" sz="5600" dirty="0" smtClean="0"/>
              <a:t>7.  CTE Graduation Rate</a:t>
            </a:r>
          </a:p>
          <a:p>
            <a:pPr marL="225425" indent="-225425">
              <a:buNone/>
            </a:pPr>
            <a:r>
              <a:rPr lang="en-US" sz="5600" dirty="0" smtClean="0"/>
              <a:t>8.  CTE Nontraditional Course Completion Rate  – Males</a:t>
            </a:r>
          </a:p>
          <a:p>
            <a:pPr marL="225425" indent="-225425">
              <a:buNone/>
            </a:pPr>
            <a:r>
              <a:rPr lang="en-US" sz="5600" dirty="0" smtClean="0"/>
              <a:t>9.  CTE Nontraditional Course Completion Rate – Females</a:t>
            </a:r>
          </a:p>
          <a:p>
            <a:pPr marL="225425" indent="-225425"/>
            <a:endParaRPr lang="en-US" sz="7200" dirty="0" smtClean="0"/>
          </a:p>
          <a:p>
            <a:pPr>
              <a:buNone/>
            </a:pPr>
            <a:r>
              <a:rPr lang="en-US" dirty="0" smtClean="0"/>
              <a:t>	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0760" y="1198880"/>
            <a:ext cx="4046893" cy="494792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424698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596900"/>
            <a:ext cx="7010400" cy="838200"/>
          </a:xfrm>
        </p:spPr>
        <p:txBody>
          <a:bodyPr/>
          <a:lstStyle/>
          <a:p>
            <a:pPr algn="ctr"/>
            <a:r>
              <a:rPr lang="en-US" dirty="0" smtClean="0"/>
              <a:t>ELL’s the need for Differentiated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979613"/>
            <a:ext cx="7010400" cy="2859087"/>
          </a:xfrm>
        </p:spPr>
        <p:txBody>
          <a:bodyPr/>
          <a:lstStyle/>
          <a:p>
            <a:r>
              <a:rPr lang="en-US" dirty="0" smtClean="0"/>
              <a:t>Wide range of educational backgrounds.</a:t>
            </a:r>
          </a:p>
          <a:p>
            <a:r>
              <a:rPr lang="en-US" dirty="0" smtClean="0"/>
              <a:t>Varying levels of English language proficiency.</a:t>
            </a:r>
          </a:p>
          <a:p>
            <a:r>
              <a:rPr lang="en-US" dirty="0" smtClean="0"/>
              <a:t>While some ELLs may have the academic and linguistic ability to interact socially and academically.</a:t>
            </a:r>
          </a:p>
          <a:p>
            <a:r>
              <a:rPr lang="en-US" dirty="0" smtClean="0"/>
              <a:t>Other ELLs may need support in understanding and making connections with grade-level content.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936675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 Chapter 74.4 (b)(4)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4800" y="1217612"/>
            <a:ext cx="7010400" cy="5424487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Requires school districts to provide….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intensive and ongoing foundational second language acquisition instruction </a:t>
            </a:r>
            <a:r>
              <a:rPr lang="en-US" dirty="0" smtClean="0"/>
              <a:t>to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ELLs in Grade 3 or higher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who are at the </a:t>
            </a: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beginning or intermediate level of English language proficiency</a:t>
            </a:r>
            <a:r>
              <a:rPr lang="en-US" dirty="0" smtClean="0"/>
              <a:t> in listening, speaking, reading, and/or writing as determined by the </a:t>
            </a: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state’s English language proficiency assessment system (TELPAS).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693356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CTE Perkins Special Populations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English </a:t>
            </a:r>
            <a:r>
              <a:rPr lang="en-US" dirty="0"/>
              <a:t>Language Learners or Limited English </a:t>
            </a:r>
            <a:r>
              <a:rPr lang="en-US" dirty="0" smtClean="0"/>
              <a:t>Proficient 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tudents </a:t>
            </a:r>
            <a:r>
              <a:rPr lang="en-US" dirty="0"/>
              <a:t>whose primary language is not English and/ or live in a family or community in which a language other than English is </a:t>
            </a:r>
            <a:r>
              <a:rPr lang="en-US" dirty="0" smtClean="0"/>
              <a:t>dominant</a:t>
            </a:r>
          </a:p>
          <a:p>
            <a:pPr lvl="1"/>
            <a:r>
              <a:rPr lang="en-US" dirty="0" smtClean="0"/>
              <a:t>Includes </a:t>
            </a:r>
            <a:r>
              <a:rPr lang="en-US" dirty="0"/>
              <a:t>individuals who need to enhance their abilities in the areas of speaking reading, writing and understanding the English </a:t>
            </a:r>
            <a:r>
              <a:rPr lang="en-US" dirty="0" smtClean="0"/>
              <a:t>language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822079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Language Acquisition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6400441"/>
              </p:ext>
            </p:extLst>
          </p:nvPr>
        </p:nvGraphicFramePr>
        <p:xfrm>
          <a:off x="1752600" y="1395413"/>
          <a:ext cx="7010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19600" y="2654300"/>
            <a:ext cx="16256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Receptive</a:t>
            </a:r>
            <a:endParaRPr lang="en-US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9600" y="4601966"/>
            <a:ext cx="16256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Expressive</a:t>
            </a:r>
            <a:endParaRPr lang="en-US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7192974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Classroom expectations">
  <a:themeElements>
    <a:clrScheme name="1844_Classroom Expectations_Copyedite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844_Classroom Expectations_Copyedited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844_Classroom Expectations_Copyedit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68A5906-F268-4F87-9765-7B21AABD07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Classroom expectations</Template>
  <TotalTime>748</TotalTime>
  <Words>1558</Words>
  <Application>Microsoft Office PowerPoint</Application>
  <PresentationFormat>On-screen Show (4:3)</PresentationFormat>
  <Paragraphs>253</Paragraphs>
  <Slides>29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ＭＳ Ｐゴシック</vt:lpstr>
      <vt:lpstr>Arial</vt:lpstr>
      <vt:lpstr>Calibri</vt:lpstr>
      <vt:lpstr>Georgia</vt:lpstr>
      <vt:lpstr>Symbol</vt:lpstr>
      <vt:lpstr>Tahoma</vt:lpstr>
      <vt:lpstr>Verdana</vt:lpstr>
      <vt:lpstr>Wingdings</vt:lpstr>
      <vt:lpstr>Classroom expectations</vt:lpstr>
      <vt:lpstr>Instructional Strategies for ELL Students</vt:lpstr>
      <vt:lpstr>Today’s workshop objectives:</vt:lpstr>
      <vt:lpstr>PowerPoint Presentation</vt:lpstr>
      <vt:lpstr>Region One ELL Enrollment</vt:lpstr>
      <vt:lpstr>Career Technology Education (CTE) (PBMAS - Indicators 1-9)</vt:lpstr>
      <vt:lpstr>ELL’s the need for Differentiated Instruction</vt:lpstr>
      <vt:lpstr>TAC Chapter 74.4 (b)(4)</vt:lpstr>
      <vt:lpstr>CTE Perkins Special Populations</vt:lpstr>
      <vt:lpstr>Second Language Acquisition</vt:lpstr>
      <vt:lpstr>Language Development Process</vt:lpstr>
      <vt:lpstr>Language Development Process</vt:lpstr>
      <vt:lpstr>Accommodations</vt:lpstr>
      <vt:lpstr>Accommodations are NOT….</vt:lpstr>
      <vt:lpstr>Teacher Behaviors - Speaking</vt:lpstr>
      <vt:lpstr>Teacher Behaviors - Listening</vt:lpstr>
      <vt:lpstr>Teacher Behaviors - Reading</vt:lpstr>
      <vt:lpstr>Teacher Behaviors - Writing</vt:lpstr>
      <vt:lpstr>Language Development Process</vt:lpstr>
      <vt:lpstr>PowerPoint Presentation</vt:lpstr>
      <vt:lpstr>CTE Sample Content and Language Objectives</vt:lpstr>
      <vt:lpstr>Let’s Review Our Objectives</vt:lpstr>
      <vt:lpstr>Language Development Process</vt:lpstr>
      <vt:lpstr>Suggestions for Your PPT Presentations</vt:lpstr>
      <vt:lpstr>Glossary 1</vt:lpstr>
      <vt:lpstr>Glossary 2</vt:lpstr>
      <vt:lpstr>Language Development Process</vt:lpstr>
      <vt:lpstr>Why is it Important that ELL Students Demonstrate Progress?</vt:lpstr>
      <vt:lpstr>Special Populations Resources</vt:lpstr>
      <vt:lpstr>Special Populations Resources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Instructional Strategies for ELL Students</dc:title>
  <dc:creator>Angelica Haro</dc:creator>
  <cp:lastModifiedBy>Eduardo Garcia</cp:lastModifiedBy>
  <cp:revision>44</cp:revision>
  <cp:lastPrinted>2017-03-22T13:47:19Z</cp:lastPrinted>
  <dcterms:created xsi:type="dcterms:W3CDTF">2015-09-17T16:06:28Z</dcterms:created>
  <dcterms:modified xsi:type="dcterms:W3CDTF">2017-03-22T13:53:18Z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TC011589511033</vt:lpwstr>
  </property>
</Properties>
</file>